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7" r:id="rId2"/>
    <p:sldId id="301" r:id="rId3"/>
    <p:sldId id="5054" r:id="rId4"/>
    <p:sldId id="2134805569" r:id="rId5"/>
    <p:sldId id="260" r:id="rId6"/>
    <p:sldId id="362" r:id="rId7"/>
    <p:sldId id="366" r:id="rId8"/>
    <p:sldId id="2076137120" r:id="rId9"/>
    <p:sldId id="2076137122" r:id="rId10"/>
    <p:sldId id="2076137121" r:id="rId11"/>
    <p:sldId id="2076137124" r:id="rId12"/>
    <p:sldId id="2076137126" r:id="rId13"/>
    <p:sldId id="2076137127" r:id="rId14"/>
    <p:sldId id="263" r:id="rId15"/>
    <p:sldId id="2134805556" r:id="rId16"/>
    <p:sldId id="2134805557" r:id="rId17"/>
    <p:sldId id="2076137131" r:id="rId18"/>
    <p:sldId id="2134805558" r:id="rId19"/>
    <p:sldId id="2076137132" r:id="rId20"/>
    <p:sldId id="2134805580" r:id="rId21"/>
    <p:sldId id="2076137128" r:id="rId22"/>
    <p:sldId id="2134805559" r:id="rId23"/>
    <p:sldId id="2134805581" r:id="rId24"/>
    <p:sldId id="2134805560" r:id="rId25"/>
    <p:sldId id="2134805562" r:id="rId26"/>
    <p:sldId id="2134805563" r:id="rId27"/>
    <p:sldId id="2134805565" r:id="rId28"/>
    <p:sldId id="2134805566" r:id="rId29"/>
    <p:sldId id="2076137129" r:id="rId30"/>
    <p:sldId id="2134805567" r:id="rId31"/>
    <p:sldId id="2134805568" r:id="rId32"/>
    <p:sldId id="2134805582" r:id="rId33"/>
    <p:sldId id="2134805577" r:id="rId34"/>
    <p:sldId id="2134805572" r:id="rId35"/>
    <p:sldId id="2134805575" r:id="rId36"/>
    <p:sldId id="2134805576" r:id="rId37"/>
    <p:sldId id="2134805574" r:id="rId38"/>
    <p:sldId id="2134805573" r:id="rId39"/>
    <p:sldId id="2134805570" r:id="rId40"/>
    <p:sldId id="2134805571" r:id="rId41"/>
    <p:sldId id="2134805578" r:id="rId42"/>
    <p:sldId id="2134805579" r:id="rId43"/>
    <p:sldId id="2076137130" r:id="rId44"/>
    <p:sldId id="2134805583" r:id="rId45"/>
    <p:sldId id="2134805584" r:id="rId46"/>
    <p:sldId id="2134805585" r:id="rId47"/>
    <p:sldId id="2134805586" r:id="rId48"/>
    <p:sldId id="2134805587" r:id="rId49"/>
    <p:sldId id="2134805588" r:id="rId50"/>
    <p:sldId id="2134805592" r:id="rId51"/>
    <p:sldId id="2134805593" r:id="rId52"/>
    <p:sldId id="2134805589" r:id="rId53"/>
    <p:sldId id="2134805590" r:id="rId54"/>
    <p:sldId id="2134805591" r:id="rId55"/>
    <p:sldId id="1814" r:id="rId56"/>
    <p:sldId id="1815" r:id="rId57"/>
    <p:sldId id="1817" r:id="rId58"/>
    <p:sldId id="1816" r:id="rId59"/>
    <p:sldId id="1818" r:id="rId60"/>
    <p:sldId id="1822" r:id="rId61"/>
    <p:sldId id="1819" r:id="rId62"/>
    <p:sldId id="2134805545" r:id="rId63"/>
    <p:sldId id="2134805546" r:id="rId64"/>
    <p:sldId id="2134805548" r:id="rId65"/>
    <p:sldId id="2134805549" r:id="rId66"/>
    <p:sldId id="2134805550" r:id="rId67"/>
    <p:sldId id="3504" r:id="rId68"/>
    <p:sldId id="2134805551" r:id="rId69"/>
    <p:sldId id="3515" r:id="rId70"/>
    <p:sldId id="2134805555" r:id="rId71"/>
    <p:sldId id="4950" r:id="rId72"/>
    <p:sldId id="4926" r:id="rId73"/>
    <p:sldId id="4928" r:id="rId74"/>
    <p:sldId id="4929" r:id="rId75"/>
    <p:sldId id="4930" r:id="rId76"/>
    <p:sldId id="4931" r:id="rId77"/>
    <p:sldId id="4932" r:id="rId78"/>
    <p:sldId id="4933" r:id="rId79"/>
    <p:sldId id="4991" r:id="rId80"/>
    <p:sldId id="5027" r:id="rId81"/>
    <p:sldId id="4992" r:id="rId82"/>
    <p:sldId id="4993" r:id="rId83"/>
    <p:sldId id="4994" r:id="rId84"/>
    <p:sldId id="4995" r:id="rId85"/>
    <p:sldId id="4996" r:id="rId86"/>
    <p:sldId id="4997" r:id="rId87"/>
    <p:sldId id="4998" r:id="rId8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301"/>
            <p14:sldId id="5054"/>
            <p14:sldId id="2134805569"/>
            <p14:sldId id="260"/>
            <p14:sldId id="362"/>
            <p14:sldId id="366"/>
            <p14:sldId id="2076137120"/>
            <p14:sldId id="2076137122"/>
            <p14:sldId id="2076137121"/>
            <p14:sldId id="2076137124"/>
            <p14:sldId id="2076137126"/>
            <p14:sldId id="2076137127"/>
          </p14:sldIdLst>
        </p14:section>
        <p14:section name="CORE DATA CONCEPTS" id="{53B3C7C3-4ADF-4046-B477-9F8F4D7B9720}">
          <p14:sldIdLst>
            <p14:sldId id="263"/>
            <p14:sldId id="2134805556"/>
            <p14:sldId id="2134805557"/>
            <p14:sldId id="2076137131"/>
            <p14:sldId id="2134805558"/>
            <p14:sldId id="2076137132"/>
            <p14:sldId id="2134805580"/>
          </p14:sldIdLst>
        </p14:section>
        <p14:section name="NON-RELATIONAL DATA" id="{85633BAD-033A-3C4F-8940-2267B7F06813}">
          <p14:sldIdLst>
            <p14:sldId id="2076137128"/>
            <p14:sldId id="2134805559"/>
            <p14:sldId id="2134805581"/>
            <p14:sldId id="2134805560"/>
            <p14:sldId id="2134805562"/>
            <p14:sldId id="2134805563"/>
            <p14:sldId id="2134805565"/>
            <p14:sldId id="2134805566"/>
          </p14:sldIdLst>
        </p14:section>
        <p14:section name="RELATIONAL DATA" id="{F6046ACB-2D04-6646-9D36-639C857A2095}">
          <p14:sldIdLst>
            <p14:sldId id="2076137129"/>
            <p14:sldId id="2134805567"/>
            <p14:sldId id="2134805568"/>
            <p14:sldId id="2134805582"/>
            <p14:sldId id="2134805577"/>
            <p14:sldId id="2134805572"/>
            <p14:sldId id="2134805575"/>
            <p14:sldId id="2134805576"/>
            <p14:sldId id="2134805574"/>
            <p14:sldId id="2134805573"/>
            <p14:sldId id="2134805570"/>
            <p14:sldId id="2134805571"/>
            <p14:sldId id="2134805578"/>
            <p14:sldId id="2134805579"/>
          </p14:sldIdLst>
        </p14:section>
        <p14:section name="DATA ANALYTICS" id="{F9217080-5A95-AB41-A102-715FE3F8FA51}">
          <p14:sldIdLst>
            <p14:sldId id="2076137130"/>
            <p14:sldId id="2134805583"/>
            <p14:sldId id="2134805584"/>
            <p14:sldId id="2134805585"/>
            <p14:sldId id="2134805586"/>
            <p14:sldId id="2134805587"/>
            <p14:sldId id="2134805588"/>
            <p14:sldId id="2134805592"/>
            <p14:sldId id="2134805593"/>
            <p14:sldId id="2134805589"/>
            <p14:sldId id="2134805590"/>
            <p14:sldId id="2134805591"/>
            <p14:sldId id="1814"/>
            <p14:sldId id="1815"/>
            <p14:sldId id="1817"/>
            <p14:sldId id="1816"/>
            <p14:sldId id="1818"/>
            <p14:sldId id="1822"/>
            <p14:sldId id="1819"/>
            <p14:sldId id="2134805545"/>
            <p14:sldId id="2134805546"/>
            <p14:sldId id="2134805548"/>
            <p14:sldId id="2134805549"/>
            <p14:sldId id="2134805550"/>
            <p14:sldId id="3504"/>
            <p14:sldId id="2134805551"/>
            <p14:sldId id="3515"/>
            <p14:sldId id="2134805555"/>
          </p14:sldIdLst>
        </p14:section>
        <p14:section name="EXAM INFO" id="{DC6E271A-6F19-4C08-BC8F-D9AC4521F3E2}">
          <p14:sldIdLst>
            <p14:sldId id="4950"/>
            <p14:sldId id="4926"/>
            <p14:sldId id="4928"/>
            <p14:sldId id="4929"/>
            <p14:sldId id="4930"/>
            <p14:sldId id="4931"/>
            <p14:sldId id="4932"/>
            <p14:sldId id="4933"/>
            <p14:sldId id="4991"/>
            <p14:sldId id="5027"/>
            <p14:sldId id="4992"/>
            <p14:sldId id="4993"/>
            <p14:sldId id="4994"/>
            <p14:sldId id="4995"/>
            <p14:sldId id="4996"/>
            <p14:sldId id="4997"/>
            <p14:sldId id="499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2620" autoAdjust="0"/>
    <p:restoredTop sz="95256" autoAdjust="0"/>
  </p:normalViewPr>
  <p:slideViewPr>
    <p:cSldViewPr snapToGrid="0" snapToObjects="1">
      <p:cViewPr varScale="1">
        <p:scale>
          <a:sx n="212" d="100"/>
          <a:sy n="212" d="100"/>
        </p:scale>
        <p:origin x="192" y="1240"/>
      </p:cViewPr>
      <p:guideLst>
        <p:guide orient="horz" pos="1620"/>
        <p:guide pos="2880"/>
      </p:guideLst>
    </p:cSldViewPr>
  </p:slideViewPr>
  <p:notesTextViewPr>
    <p:cViewPr>
      <p:scale>
        <a:sx n="100" d="100"/>
        <a:sy n="100" d="100"/>
      </p:scale>
      <p:origin x="0" y="0"/>
    </p:cViewPr>
  </p:notesTextViewPr>
  <p:sorterViewPr>
    <p:cViewPr>
      <p:scale>
        <a:sx n="151" d="100"/>
        <a:sy n="151" d="100"/>
      </p:scale>
      <p:origin x="0" y="-39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38451D58-297A-4D6C-8803-D3DC8C172A11}" type="presOf" srcId="{8554AC12-A307-43A4-BAFC-E63D1D2FC09D}" destId="{6ECC514B-2B2A-4901-A28C-0EECF71B684C}" srcOrd="0" destOrd="0" presId="urn:microsoft.com/office/officeart/2005/8/layout/hList1"/>
    <dgm:cxn modelId="{8EFA9564-4D64-49B0-BD9F-7BE8CD1A6694}" type="presOf" srcId="{1815444A-C999-4738-9E1A-398AF7D34E37}" destId="{F6D9CAD0-A0EB-4C58-93E0-B216A591E65E}"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2/15/21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The data processing engine can take an iterative approach, retrieving and processing the data from storage, before writing the transformed data and models back to storage. ELT is more suitable for constructing complex models that depend on multiple items in the database, often using periodic batch processing.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921349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547653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0" i="0" dirty="0">
                <a:solidFill>
                  <a:srgbClr val="D4D4D4"/>
                </a:solidFill>
                <a:effectLst/>
                <a:latin typeface="-apple-system"/>
              </a:rPr>
              <a:t>Some examples of the many types of visualizations available in Power BI.</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128795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1" dirty="0"/>
              <a:t>Descriptive Analytics</a:t>
            </a:r>
          </a:p>
          <a:p>
            <a:r>
              <a:rPr lang="en-US" dirty="0"/>
              <a:t>The world of analytics, is evolving from the typical “Descriptive Analytics”, which is all about – What is happening in my business? </a:t>
            </a:r>
          </a:p>
          <a:p>
            <a:endParaRPr lang="en-US" b="1" dirty="0"/>
          </a:p>
          <a:p>
            <a:r>
              <a:rPr lang="en-US" b="1" dirty="0"/>
              <a:t>Diagnostic Analytics</a:t>
            </a:r>
          </a:p>
          <a:p>
            <a:r>
              <a:rPr lang="en-US" dirty="0"/>
              <a:t>The data insights, provided by descriptive analytics, are needed to provide the answer to: , “Why it is happening in your business”, which is often referred to analyzing root cause, or “Diagnostic Analytics”</a:t>
            </a:r>
          </a:p>
          <a:p>
            <a:r>
              <a:rPr lang="en-US" sz="1200" b="0" i="0" u="none" strike="noStrike" kern="1200" dirty="0">
                <a:solidFill>
                  <a:schemeClr val="tx1"/>
                </a:solidFill>
                <a:effectLst/>
                <a:latin typeface="Segoe UI" panose="020B0502040204020203" pitchFamily="34" charset="0"/>
                <a:ea typeface="+mn-ea"/>
                <a:cs typeface="+mn-cs"/>
              </a:rPr>
              <a:t>Both, Descriptive and Diagnostic Analytics, is seen as a workload which is primarily providing a reactive response --- from what is happening, why is it happening, to what I am I going to do about it?</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Predictive Analytics</a:t>
            </a:r>
            <a:r>
              <a:rPr lang="en-US" sz="1200" b="0" i="0" u="none" strike="noStrike" kern="1200" dirty="0">
                <a:solidFill>
                  <a:schemeClr val="tx1"/>
                </a:solidFill>
                <a:effectLst/>
                <a:latin typeface="Segoe UI" panose="020B0502040204020203" pitchFamily="34" charset="0"/>
                <a:ea typeface="+mn-ea"/>
                <a:cs typeface="+mn-cs"/>
              </a:rPr>
              <a:t> </a:t>
            </a:r>
          </a:p>
          <a:p>
            <a:r>
              <a:rPr lang="en-US" sz="1200" b="0" i="0" u="none" strike="noStrike" kern="1200" dirty="0">
                <a:solidFill>
                  <a:schemeClr val="tx1"/>
                </a:solidFill>
                <a:effectLst/>
                <a:latin typeface="Segoe UI" panose="020B0502040204020203" pitchFamily="34" charset="0"/>
                <a:ea typeface="+mn-ea"/>
                <a:cs typeface="+mn-cs"/>
              </a:rPr>
              <a:t>By building out predictive patterns on top of your data, by utilizing the data findings from Descriptive, Diagnostic and Predictive data, you’ll be able to identify what is based on what you get from descriptive and diagnostic analytics and used to find answers to the question of </a:t>
            </a:r>
            <a:r>
              <a:rPr lang="en-US" sz="1200" b="1" i="0" u="none" strike="noStrike" kern="1200" dirty="0">
                <a:solidFill>
                  <a:schemeClr val="tx1"/>
                </a:solidFill>
                <a:effectLst/>
                <a:latin typeface="Segoe UI" panose="020B0502040204020203" pitchFamily="34" charset="0"/>
                <a:ea typeface="+mn-ea"/>
                <a:cs typeface="+mn-cs"/>
              </a:rPr>
              <a:t>what is likely to happen in the future based on previous trends and patterns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1"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Prescriptive Analytics</a:t>
            </a:r>
          </a:p>
          <a:p>
            <a:r>
              <a:rPr lang="en-US" sz="1200" b="0" i="0" u="none" strike="noStrike" kern="1200" dirty="0">
                <a:solidFill>
                  <a:schemeClr val="tx1"/>
                </a:solidFill>
                <a:effectLst/>
                <a:latin typeface="Segoe UI" panose="020B0502040204020203" pitchFamily="34" charset="0"/>
                <a:ea typeface="+mn-ea"/>
                <a:cs typeface="+mn-cs"/>
              </a:rPr>
              <a:t>Techniques used to provide a predictive insights into your data, is commonly introduced by building out machine learning models, to “predict” trends and give the answer to the very</a:t>
            </a:r>
          </a:p>
          <a:p>
            <a:r>
              <a:rPr lang="en-US" sz="1200" b="0" i="0" u="none" strike="noStrike" kern="1200" dirty="0">
                <a:solidFill>
                  <a:schemeClr val="tx1"/>
                </a:solidFill>
                <a:effectLst/>
                <a:latin typeface="Segoe UI" panose="020B0502040204020203" pitchFamily="34" charset="0"/>
                <a:ea typeface="+mn-ea"/>
                <a:cs typeface="+mn-cs"/>
              </a:rPr>
              <a:t>When you get the findings from Descriptive, Diagnostic and Predictive analytics like what’s happened, the root cause behind that and what-might-happen in future, Prescriptive model utilizes those answers to help you </a:t>
            </a:r>
            <a:r>
              <a:rPr lang="en-US" sz="1200" b="1" i="0" u="none" strike="noStrike" kern="1200" dirty="0">
                <a:solidFill>
                  <a:schemeClr val="tx1"/>
                </a:solidFill>
                <a:effectLst/>
                <a:latin typeface="Segoe UI" panose="020B0502040204020203" pitchFamily="34" charset="0"/>
                <a:ea typeface="+mn-ea"/>
                <a:cs typeface="+mn-cs"/>
              </a:rPr>
              <a:t>determine the best course of action to choose to bypass or eliminate future issues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0" i="0" u="none" strike="noStrike" kern="1200" dirty="0">
              <a:solidFill>
                <a:schemeClr val="tx1"/>
              </a:solidFill>
              <a:effectLst/>
              <a:latin typeface="Segoe UI" panose="020B0502040204020203" pitchFamily="34" charset="0"/>
              <a:ea typeface="+mn-ea"/>
              <a:cs typeface="+mn-cs"/>
            </a:endParaRPr>
          </a:p>
          <a:p>
            <a:r>
              <a:rPr lang="en-GB" sz="1200" b="1" i="0" u="none" strike="noStrike" kern="1200" dirty="0">
                <a:solidFill>
                  <a:schemeClr val="tx1"/>
                </a:solidFill>
                <a:effectLst/>
                <a:latin typeface="Segoe UI" panose="020B0502040204020203" pitchFamily="34" charset="0"/>
                <a:ea typeface="+mn-ea"/>
                <a:cs typeface="+mn-cs"/>
              </a:rPr>
              <a:t>Cognitive Analytics</a:t>
            </a:r>
          </a:p>
          <a:p>
            <a:endParaRPr lang="en-GB" sz="1200" b="1" i="0" u="none" strike="noStrike" kern="1200" dirty="0">
              <a:solidFill>
                <a:schemeClr val="tx1"/>
              </a:solidFill>
              <a:effectLst/>
              <a:latin typeface="Segoe UI" panose="020B0502040204020203" pitchFamily="34" charset="0"/>
              <a:ea typeface="+mn-ea"/>
              <a:cs typeface="+mn-cs"/>
            </a:endParaRPr>
          </a:p>
          <a:p>
            <a:pPr marL="0" lvl="1" indent="0">
              <a:lnSpc>
                <a:spcPct val="0"/>
              </a:lnSpc>
              <a:spcAft>
                <a:spcPts val="0"/>
              </a:spcAft>
              <a:buNone/>
            </a:pPr>
            <a:r>
              <a:rPr lang="en-US" sz="1200" b="0" i="0" u="none" strike="noStrike" kern="1200" dirty="0">
                <a:solidFill>
                  <a:schemeClr val="tx1"/>
                </a:solidFill>
                <a:effectLst/>
                <a:latin typeface="Segoe UI" panose="020B0502040204020203" pitchFamily="34" charset="0"/>
                <a:ea typeface="+mn-ea"/>
                <a:cs typeface="+mn-cs"/>
              </a:rPr>
              <a:t>Cognitive analytics combines a number of intelligent technologies like artificial intelligence, machine-learning algorithms, deep learning etc.to apply human brain like intelligence to perform certain tasks</a:t>
            </a:r>
            <a:r>
              <a:rPr lang="en-US" sz="1200" b="1" i="0" u="none" strike="noStrike" kern="1200" dirty="0">
                <a:solidFill>
                  <a:schemeClr val="tx1"/>
                </a:solidFill>
                <a:effectLst/>
                <a:latin typeface="Segoe UI" panose="020B0502040204020203" pitchFamily="34" charset="0"/>
                <a:ea typeface="+mn-ea"/>
                <a:cs typeface="+mn-cs"/>
              </a:rPr>
              <a:t>.  </a:t>
            </a:r>
            <a:br>
              <a:rPr lang="en-US" sz="1200" b="1" i="0" u="none" strike="noStrike" kern="1200" dirty="0">
                <a:solidFill>
                  <a:schemeClr val="tx1"/>
                </a:solidFill>
                <a:effectLst/>
                <a:latin typeface="Segoe UI" panose="020B0502040204020203" pitchFamily="34" charset="0"/>
                <a:ea typeface="+mn-ea"/>
                <a:cs typeface="+mn-cs"/>
              </a:rPr>
            </a:br>
            <a:r>
              <a:rPr lang="en-US" sz="1200" b="0" i="0" u="none" strike="noStrike" kern="1200" dirty="0">
                <a:solidFill>
                  <a:schemeClr val="tx1"/>
                </a:solidFill>
                <a:effectLst/>
                <a:latin typeface="Segoe UI" panose="020B0502040204020203" pitchFamily="34" charset="0"/>
                <a:ea typeface="+mn-ea"/>
                <a:cs typeface="+mn-cs"/>
              </a:rPr>
              <a:t>Basically, this type of analytics is inspired by how the human brain processes information, draws conclusions and codifies instincts and experience into learning such as understanding not only the words in a text but the full context of what is being written or spoken. </a:t>
            </a:r>
          </a:p>
          <a:p>
            <a:pPr marL="0" lvl="1" indent="0">
              <a:lnSpc>
                <a:spcPct val="0"/>
              </a:lnSpc>
              <a:spcAft>
                <a:spcPts val="0"/>
              </a:spcAft>
              <a:buNone/>
            </a:pPr>
            <a:endParaRPr lang="en-US" sz="1200" b="0" i="0" u="none" strike="noStrike"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55787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modern data warehouse might contain a mixture of relational and non-relational data, including files, social media streams, and Internet of Things (IoT) sensor data.</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provides a collection of services you can use to build a data warehouse solution, including Azure Data Factory, Azure Data Lake Storage, Azure Databricks, Azure Synapse Analytics, and Azure Analysis Services.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tools such as Power BI to analyze and visualize the data, generating reports, charts, and dashboards. </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72548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sources on the left will include live data such as stock market data which will be streamed instantly.</a:t>
            </a:r>
          </a:p>
          <a:p>
            <a:endParaRPr lang="en-US" dirty="0"/>
          </a:p>
          <a:p>
            <a:r>
              <a:rPr lang="en-US" dirty="0"/>
              <a:t>There will also be data coming from historical sources such as past sales. This data could be loaded monthly.</a:t>
            </a:r>
          </a:p>
          <a:p>
            <a:endParaRPr lang="en-US" dirty="0"/>
          </a:p>
          <a:p>
            <a:r>
              <a:rPr lang="en-US" dirty="0"/>
              <a:t>A third type of data would be live sales. This can be streamed instantly as well as loaded as a batch into the historical sales data.</a:t>
            </a:r>
          </a:p>
          <a:p>
            <a:endParaRPr lang="en-US" dirty="0"/>
          </a:p>
          <a:p>
            <a:r>
              <a:rPr lang="en-US" dirty="0"/>
              <a:t>You should run through the paths that data can take including, for example:</a:t>
            </a:r>
          </a:p>
          <a:p>
            <a:pPr marL="171450" indent="-171450">
              <a:buFont typeface="Arial" panose="020B0604020202020204" pitchFamily="34" charset="0"/>
              <a:buChar char="•"/>
            </a:pPr>
            <a:r>
              <a:rPr lang="en-US" dirty="0"/>
              <a:t>Completely live data could come from a log, to Azure Data Factory to be prepped, to Synapse analytics to be modelled, to Power BI to be Visualized.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Live sales data could come from an app, to Azure Data Factory to be prepped, to Synapse analytics to be modelled, to Power BI to be Visualized.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Periodically sales data is ingested by Databricks and stored in Data Lake. This data is combined with live data by Synapse Analytics to compare live and historical data in Power BI.</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583597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data lake is a repository for large quantities of raw data. Because the data is raw and unprocessed, it's very fast to load and update, but the data hasn't been put into a structure suitable for efficient analysis.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33871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Databricks is an Apache Spark environment running on Azure to provide big data processing, streaming, and machine learning.</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094455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Azure Synapse Analytics is an evolution of Azure SQL Data Warehouse.</a:t>
            </a: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Azure Synapse Analytics is an analytics engine. It's designed to process large amounts of data very quickly. </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Using Synapse Analytics, you can ingest data from external sources, such as flat files, Azure Data Lake, or other database management systems, and then transform and aggregate this data into a format suitable for analytics processing.</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806627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Analysis Services enables you to build tabular models to support online analytical processing (OLAP) queries.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241412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862177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HDInsight is a big data processing service, that provides the platform for technologies such as Spark in an Azure environment. HDInsight implements a clustered model that distributes processing across a set of computers. This model is similar to that used by Synapse Analytics, except that the nodes are running the Spark processing engine rather than Azure SQL Database.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206906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is a data ingestion and transformation service that allows you to load raw data from many different sources, both on-premises and in the cloud.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As it ingests the data, Data Factory can clean, transform, and restructure the data, before loading it into a repository such as a data warehouse. Once the data is in the data warehouse, you can analyze it.</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PolyBase is a feature of SQL Server and Azure Synapse Analytics that enables you to run Transact-SQL queries that read data from external data sources. PolyBase makes these external data sources appear like tables in a SQL database.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Using PolyBase, you can read data managed by Hadoop, Spark, and Azure Blob Storage, as well as other database management systems such as Cosmos DB, Oracle, Teradata, and MongoDB.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SQL Server Integration Services (SSIS) is a platform for building enterprise-level data integration and data transformations solutions.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SSIS to solve complex business problems by copying or downloading files, loading data warehouses, cleaning and mining data, and managing SQL database objects and data. SSIS is part of Microsoft SQL Server.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kern="1200" dirty="0">
                <a:solidFill>
                  <a:schemeClr val="tx1"/>
                </a:solidFill>
                <a:effectLst/>
                <a:latin typeface="Segoe UI Light" pitchFamily="34" charset="0"/>
                <a:ea typeface="+mn-ea"/>
                <a:cs typeface="+mn-cs"/>
              </a:rPr>
              <a:t>Databricks can process data held in many different types of storage, including Azure Blob storage, Azure Data Lake Store, Hadoop storage, flat files, SQL databases, and data warehouses, and Azure services such as Cosmos DB. Databricks can also process streaming data. For example, you could capture data being streamed from sensors and other devices.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526701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can incorporate Azure Databricks notebooks into a pipeline. A pipeline can pass parameters to a notebook. These parameters can specify which data to read and analyze. The notebook can save the results, which the Azure Data Factory pipeline can use in subsequent activities.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934645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7</a:t>
            </a:fld>
            <a:endParaRPr lang="en-US"/>
          </a:p>
        </p:txBody>
      </p:sp>
    </p:spTree>
    <p:extLst>
      <p:ext uri="{BB962C8B-B14F-4D97-AF65-F5344CB8AC3E}">
        <p14:creationId xmlns:p14="http://schemas.microsoft.com/office/powerpoint/2010/main" val="307508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11</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Ingestion is the process of importing data which might come in the form of a stream or in batches.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558231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Data processing takes the data in its raw form, cleans it, and converts it into a more meaningful format</a:t>
            </a:r>
            <a:r>
              <a:rPr lang="en-GB" sz="882" b="0" kern="1200" dirty="0">
                <a:solidFill>
                  <a:schemeClr val="tx1"/>
                </a:solidFill>
                <a:effectLst/>
                <a:latin typeface="Segoe UI Light" pitchFamily="34" charset="0"/>
                <a:ea typeface="+mn-ea"/>
                <a:cs typeface="+mn-cs"/>
              </a:rPr>
              <a:t>.</a:t>
            </a: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3697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ETL stands for </a:t>
            </a:r>
            <a:r>
              <a:rPr lang="en-US" sz="882" b="0" i="1" kern="1200" dirty="0">
                <a:solidFill>
                  <a:schemeClr val="tx1"/>
                </a:solidFill>
                <a:effectLst/>
                <a:latin typeface="Segoe UI Light" pitchFamily="34" charset="0"/>
                <a:ea typeface="+mn-ea"/>
                <a:cs typeface="+mn-cs"/>
              </a:rPr>
              <a:t>*Extract, Transform, and Load*</a:t>
            </a:r>
            <a:r>
              <a:rPr lang="en-US" sz="882" b="0" kern="1200" dirty="0">
                <a:solidFill>
                  <a:schemeClr val="tx1"/>
                </a:solidFill>
                <a:effectLst/>
                <a:latin typeface="Segoe UI Light" pitchFamily="34" charset="0"/>
                <a:ea typeface="+mn-ea"/>
                <a:cs typeface="+mn-cs"/>
              </a:rPr>
              <a:t>. The raw data is retrieved and transformed before being saved. The extract, transform, and load steps can be performed as a continuous pipeline of operations. It is suitable for systems that only require simple models, with little dependency between items.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808837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2781921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13982" y="812500"/>
            <a:ext cx="8505951" cy="300083"/>
          </a:xfrm>
          <a:prstGeom prst="rect">
            <a:avLst/>
          </a:prstGeom>
        </p:spPr>
        <p:txBody>
          <a:bodyPr lIns="0" tIns="45720" rIns="0" bIns="45720"/>
          <a:lstStyle>
            <a:lvl1pPr>
              <a:defRPr sz="15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88329068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2/15/21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3"/>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59" r:id="rId9"/>
    <p:sldLayoutId id="2147483660" r:id="rId10"/>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emf"/><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0" Type="http://schemas.openxmlformats.org/officeDocument/2006/relationships/image" Target="../media/image36.emf"/><Relationship Id="rId4" Type="http://schemas.openxmlformats.org/officeDocument/2006/relationships/image" Target="../media/image30.pn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wmf"/><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image" Target="../media/image44.wmf"/></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5.emf"/><Relationship Id="rId7" Type="http://schemas.openxmlformats.org/officeDocument/2006/relationships/image" Target="../media/image70.png"/><Relationship Id="rId12" Type="http://schemas.openxmlformats.org/officeDocument/2006/relationships/image" Target="../media/image74.sv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78.emf"/><Relationship Id="rId11" Type="http://schemas.openxmlformats.org/officeDocument/2006/relationships/image" Target="../media/image73.png"/><Relationship Id="rId5" Type="http://schemas.openxmlformats.org/officeDocument/2006/relationships/image" Target="../media/image77.emf"/><Relationship Id="rId10" Type="http://schemas.openxmlformats.org/officeDocument/2006/relationships/image" Target="../media/image72.png"/><Relationship Id="rId4" Type="http://schemas.openxmlformats.org/officeDocument/2006/relationships/image" Target="../media/image76.emf"/><Relationship Id="rId9" Type="http://schemas.openxmlformats.org/officeDocument/2006/relationships/image" Target="../media/image79.wmf"/></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82.emf"/><Relationship Id="rId4" Type="http://schemas.openxmlformats.org/officeDocument/2006/relationships/image" Target="../media/image81.emf"/></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6.emf"/><Relationship Id="rId7" Type="http://schemas.openxmlformats.org/officeDocument/2006/relationships/image" Target="../media/image89.emf"/><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88.emf"/><Relationship Id="rId5" Type="http://schemas.openxmlformats.org/officeDocument/2006/relationships/image" Target="../media/image38.emf"/><Relationship Id="rId10" Type="http://schemas.openxmlformats.org/officeDocument/2006/relationships/image" Target="../media/image92.emf"/><Relationship Id="rId4" Type="http://schemas.openxmlformats.org/officeDocument/2006/relationships/image" Target="../media/image87.emf"/><Relationship Id="rId9" Type="http://schemas.openxmlformats.org/officeDocument/2006/relationships/image" Target="../media/image9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96.emf"/><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png"/><Relationship Id="rId9" Type="http://schemas.openxmlformats.org/officeDocument/2006/relationships/image" Target="../media/image9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8.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108.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82AE6610-D4BF-4B27-92A6-92E86FB44F8E}"/>
              </a:ext>
            </a:extLst>
          </p:cNvPr>
          <p:cNvPicPr>
            <a:picLocks noChangeAspect="1"/>
          </p:cNvPicPr>
          <p:nvPr/>
        </p:nvPicPr>
        <p:blipFill>
          <a:blip r:embed="rId2"/>
          <a:stretch>
            <a:fillRect/>
          </a:stretch>
        </p:blipFill>
        <p:spPr>
          <a:xfrm>
            <a:off x="1995597" y="551756"/>
            <a:ext cx="5152805" cy="4090094"/>
          </a:xfrm>
          <a:prstGeom prst="rect">
            <a:avLst/>
          </a:prstGeom>
        </p:spPr>
      </p:pic>
    </p:spTree>
    <p:extLst>
      <p:ext uri="{BB962C8B-B14F-4D97-AF65-F5344CB8AC3E}">
        <p14:creationId xmlns:p14="http://schemas.microsoft.com/office/powerpoint/2010/main" val="75866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January 27, 2021</a:t>
            </a:r>
          </a:p>
        </p:txBody>
      </p:sp>
      <p:pic>
        <p:nvPicPr>
          <p:cNvPr id="4" name="Picture 3">
            <a:extLst>
              <a:ext uri="{FF2B5EF4-FFF2-40B4-BE49-F238E27FC236}">
                <a16:creationId xmlns:a16="http://schemas.microsoft.com/office/drawing/2014/main" id="{20198FCB-E317-4934-B09B-1F5C58915BF8}"/>
              </a:ext>
            </a:extLst>
          </p:cNvPr>
          <p:cNvPicPr>
            <a:picLocks noChangeAspect="1"/>
          </p:cNvPicPr>
          <p:nvPr/>
        </p:nvPicPr>
        <p:blipFill>
          <a:blip r:embed="rId3"/>
          <a:stretch>
            <a:fillRect/>
          </a:stretch>
        </p:blipFill>
        <p:spPr>
          <a:xfrm>
            <a:off x="1443428" y="661173"/>
            <a:ext cx="6257143" cy="3980952"/>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574172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6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2158910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4133054"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76094" y="1418201"/>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418201"/>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3CAA9B6-C874-4452-8135-4BCA3CDC19F4}"/>
              </a:ext>
            </a:extLst>
          </p:cNvPr>
          <p:cNvPicPr>
            <a:picLocks noChangeAspect="1"/>
          </p:cNvPicPr>
          <p:nvPr/>
        </p:nvPicPr>
        <p:blipFill>
          <a:blip r:embed="rId4"/>
          <a:stretch>
            <a:fillRect/>
          </a:stretch>
        </p:blipFill>
        <p:spPr>
          <a:xfrm>
            <a:off x="93309" y="2870524"/>
            <a:ext cx="974567" cy="974567"/>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298707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33069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185537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17555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57561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427735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60472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83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52227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9790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Poll Question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Why are you taking this class?</a:t>
            </a:r>
          </a:p>
          <a:p>
            <a:pPr lvl="1"/>
            <a:r>
              <a:rPr lang="en-US" dirty="0"/>
              <a:t>A: General knowledge</a:t>
            </a:r>
          </a:p>
          <a:p>
            <a:pPr lvl="1"/>
            <a:r>
              <a:rPr lang="en-US" dirty="0"/>
              <a:t>B: Azure Data Fundamentals certification</a:t>
            </a:r>
          </a:p>
          <a:p>
            <a:pPr lvl="1"/>
            <a:r>
              <a:rPr lang="en-US" dirty="0"/>
              <a:t>C: Data Fundamentals + Data Engineer certification</a:t>
            </a:r>
          </a:p>
        </p:txBody>
      </p:sp>
    </p:spTree>
    <p:extLst>
      <p:ext uri="{BB962C8B-B14F-4D97-AF65-F5344CB8AC3E}">
        <p14:creationId xmlns:p14="http://schemas.microsoft.com/office/powerpoint/2010/main" val="12574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135179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453059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897189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65499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32935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70041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921873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5549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05F7A848-8E82-7A48-B656-BA9F121DD226}"/>
              </a:ext>
            </a:extLst>
          </p:cNvPr>
          <p:cNvGraphicFramePr>
            <a:graphicFrameLocks noGrp="1"/>
          </p:cNvGraphicFramePr>
          <p:nvPr/>
        </p:nvGraphicFramePr>
        <p:xfrm>
          <a:off x="313984" y="1092994"/>
          <a:ext cx="8516037" cy="1956454"/>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449519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SELECT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86A3F88-8E7C-5645-8775-7F08023CCD4E}"/>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0596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p:txBody>
      </p:sp>
    </p:spTree>
    <p:extLst>
      <p:ext uri="{BB962C8B-B14F-4D97-AF65-F5344CB8AC3E}">
        <p14:creationId xmlns:p14="http://schemas.microsoft.com/office/powerpoint/2010/main" val="14908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INSERT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C922505-A046-B746-90E8-EDD2E5E737FF}"/>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FF2B5EF4-FFF2-40B4-BE49-F238E27FC236}">
                <a16:creationId xmlns:a16="http://schemas.microsoft.com/office/drawing/2014/main" id="{1814C879-D798-454E-B95D-4D19BA0C1F6D}"/>
              </a:ex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3F7C52-3675-F648-ADC6-4A757C85638D}"/>
              </a:ext>
            </a:extLst>
          </p:cNvPr>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7" name="AutoShape 3">
            <a:extLst>
              <a:ext uri="{FF2B5EF4-FFF2-40B4-BE49-F238E27FC236}">
                <a16:creationId xmlns:a16="http://schemas.microsoft.com/office/drawing/2014/main" id="{2375A2BE-2FCD-0142-B6AB-F43065B3A8C3}"/>
              </a:ex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148116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AD068D82-FD8E-C142-AE6C-B89DB8BC2C63}"/>
              </a:ext>
            </a:extLst>
          </p:cNvPr>
          <p:cNvGraphicFramePr>
            <a:graphicFrameLocks noGrp="1"/>
          </p:cNvGraphicFramePr>
          <p:nvPr/>
        </p:nvGraphicFramePr>
        <p:xfrm>
          <a:off x="313984" y="1092994"/>
          <a:ext cx="8516037" cy="213979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388133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CREATE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45C34FA-13A8-C248-9C11-7638710BA561}"/>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62881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44109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135432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715273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0317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40735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28046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14268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57151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42387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02738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15533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30060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data ingestion?</a:t>
            </a:r>
          </a:p>
        </p:txBody>
      </p:sp>
      <p:pic>
        <p:nvPicPr>
          <p:cNvPr id="4" name="Picture 3" descr="A typical data analytics architecture depicting three sections, namely data ingestion, processing, and exploration. The first section takes raw data from Critical device, financial transactions and point-of-scale which is then carried to the second section for data processing. The processed data then gets exported as queries and visualizations">
            <a:extLst>
              <a:ext uri="{FF2B5EF4-FFF2-40B4-BE49-F238E27FC236}">
                <a16:creationId xmlns:a16="http://schemas.microsoft.com/office/drawing/2014/main" id="{C7F91EAE-C5C0-46F3-9ED0-133064474A0D}"/>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428123697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data processing?</a:t>
            </a:r>
          </a:p>
        </p:txBody>
      </p:sp>
      <p:pic>
        <p:nvPicPr>
          <p:cNvPr id="4" name="Picture 3"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6A7F2E21-8C4E-437F-A548-CA93DC18EE2E}"/>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104165100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ETL? </a:t>
            </a:r>
          </a:p>
        </p:txBody>
      </p:sp>
      <p:pic>
        <p:nvPicPr>
          <p:cNvPr id="8" name="Picture 7"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31CED923-E51F-4051-8648-8BCEA45024CA}"/>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96575568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11E0-0024-4694-BC8D-D604D30E7FB7}"/>
              </a:ext>
            </a:extLst>
          </p:cNvPr>
          <p:cNvSpPr>
            <a:spLocks noGrp="1"/>
          </p:cNvSpPr>
          <p:nvPr>
            <p:ph type="title"/>
          </p:nvPr>
        </p:nvSpPr>
        <p:spPr/>
        <p:txBody>
          <a:bodyPr/>
          <a:lstStyle/>
          <a:p>
            <a:r>
              <a:rPr lang="en-US" dirty="0"/>
              <a:t>What is ELT?  </a:t>
            </a:r>
          </a:p>
        </p:txBody>
      </p:sp>
      <p:pic>
        <p:nvPicPr>
          <p:cNvPr id="4" name="Picture 3"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ECB625CF-6323-4B2F-BD27-CABB7CFA66E1}"/>
              </a:ext>
            </a:extLst>
          </p:cNvPr>
          <p:cNvPicPr>
            <a:picLocks noChangeAspect="1"/>
          </p:cNvPicPr>
          <p:nvPr/>
        </p:nvPicPr>
        <p:blipFill>
          <a:blip r:embed="rId3"/>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25896120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BA9C-2FC9-43CC-9493-393D87B3ED96}"/>
              </a:ext>
            </a:extLst>
          </p:cNvPr>
          <p:cNvSpPr>
            <a:spLocks noGrp="1"/>
          </p:cNvSpPr>
          <p:nvPr>
            <p:ph type="title"/>
          </p:nvPr>
        </p:nvSpPr>
        <p:spPr/>
        <p:txBody>
          <a:bodyPr/>
          <a:lstStyle/>
          <a:p>
            <a:r>
              <a:rPr lang="en-US" dirty="0"/>
              <a:t>Explore data visualization</a:t>
            </a:r>
          </a:p>
        </p:txBody>
      </p:sp>
      <p:sp>
        <p:nvSpPr>
          <p:cNvPr id="3" name="Text Placeholder 2">
            <a:extLst>
              <a:ext uri="{FF2B5EF4-FFF2-40B4-BE49-F238E27FC236}">
                <a16:creationId xmlns:a16="http://schemas.microsoft.com/office/drawing/2014/main" id="{0A59183C-444A-4CEF-A1D3-E83546EF69E2}"/>
              </a:ext>
            </a:extLst>
          </p:cNvPr>
          <p:cNvSpPr>
            <a:spLocks noGrp="1"/>
          </p:cNvSpPr>
          <p:nvPr>
            <p:ph type="body" sz="quarter" idx="10"/>
          </p:nvPr>
        </p:nvSpPr>
        <p:spPr>
          <a:xfrm>
            <a:off x="313982" y="783925"/>
            <a:ext cx="8505951" cy="300083"/>
          </a:xfrm>
        </p:spPr>
        <p:txBody>
          <a:bodyPr>
            <a:normAutofit lnSpcReduction="10000"/>
          </a:bodyPr>
          <a:lstStyle/>
          <a:p>
            <a:r>
              <a:rPr lang="en-US" dirty="0">
                <a:solidFill>
                  <a:schemeClr val="tx1"/>
                </a:solidFill>
              </a:rPr>
              <a:t>Power BI: A collection of software, services, apps, and connectors</a:t>
            </a:r>
          </a:p>
        </p:txBody>
      </p:sp>
      <p:pic>
        <p:nvPicPr>
          <p:cNvPr id="18" name="Picture 17" descr="Diagram showing different clients such as Microsoft Edge, Access, Excel, SQL and Mail Chimp that sends data to Power BI which converts into a visualization dasboard">
            <a:extLst>
              <a:ext uri="{FF2B5EF4-FFF2-40B4-BE49-F238E27FC236}">
                <a16:creationId xmlns:a16="http://schemas.microsoft.com/office/drawing/2014/main" id="{25B9DF7C-2B50-4E10-91E1-D462B5F7442B}"/>
              </a:ext>
            </a:extLst>
          </p:cNvPr>
          <p:cNvPicPr>
            <a:picLocks noChangeAspect="1"/>
          </p:cNvPicPr>
          <p:nvPr/>
        </p:nvPicPr>
        <p:blipFill>
          <a:blip r:embed="rId3"/>
          <a:stretch>
            <a:fillRect/>
          </a:stretch>
        </p:blipFill>
        <p:spPr>
          <a:xfrm>
            <a:off x="320279" y="1206468"/>
            <a:ext cx="8525637" cy="2952369"/>
          </a:xfrm>
          <a:prstGeom prst="rect">
            <a:avLst/>
          </a:prstGeom>
        </p:spPr>
      </p:pic>
    </p:spTree>
    <p:extLst>
      <p:ext uri="{BB962C8B-B14F-4D97-AF65-F5344CB8AC3E}">
        <p14:creationId xmlns:p14="http://schemas.microsoft.com/office/powerpoint/2010/main" val="22999993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BA9C-2FC9-43CC-9493-393D87B3ED96}"/>
              </a:ext>
            </a:extLst>
          </p:cNvPr>
          <p:cNvSpPr>
            <a:spLocks noGrp="1"/>
          </p:cNvSpPr>
          <p:nvPr>
            <p:ph type="title"/>
          </p:nvPr>
        </p:nvSpPr>
        <p:spPr/>
        <p:txBody>
          <a:bodyPr/>
          <a:lstStyle/>
          <a:p>
            <a:r>
              <a:rPr lang="en-US" dirty="0"/>
              <a:t>Power BI</a:t>
            </a:r>
          </a:p>
        </p:txBody>
      </p:sp>
      <p:sp>
        <p:nvSpPr>
          <p:cNvPr id="3" name="Text Placeholder 2">
            <a:extLst>
              <a:ext uri="{FF2B5EF4-FFF2-40B4-BE49-F238E27FC236}">
                <a16:creationId xmlns:a16="http://schemas.microsoft.com/office/drawing/2014/main" id="{0A59183C-444A-4CEF-A1D3-E83546EF69E2}"/>
              </a:ext>
            </a:extLst>
          </p:cNvPr>
          <p:cNvSpPr>
            <a:spLocks noGrp="1"/>
          </p:cNvSpPr>
          <p:nvPr>
            <p:ph type="body" sz="quarter" idx="10"/>
          </p:nvPr>
        </p:nvSpPr>
        <p:spPr>
          <a:xfrm>
            <a:off x="313982" y="783925"/>
            <a:ext cx="8505951" cy="300083"/>
          </a:xfrm>
        </p:spPr>
        <p:txBody>
          <a:bodyPr>
            <a:normAutofit lnSpcReduction="10000"/>
          </a:bodyPr>
          <a:lstStyle/>
          <a:p>
            <a:r>
              <a:rPr lang="en-US" dirty="0"/>
              <a:t>Visualizations</a:t>
            </a:r>
          </a:p>
        </p:txBody>
      </p:sp>
      <p:grpSp>
        <p:nvGrpSpPr>
          <p:cNvPr id="44" name="Group 43" descr="Example of a line chart">
            <a:extLst>
              <a:ext uri="{FF2B5EF4-FFF2-40B4-BE49-F238E27FC236}">
                <a16:creationId xmlns:a16="http://schemas.microsoft.com/office/drawing/2014/main" id="{B1538145-2413-427D-9882-76E091891DFB}"/>
              </a:ext>
            </a:extLst>
          </p:cNvPr>
          <p:cNvGrpSpPr/>
          <p:nvPr/>
        </p:nvGrpSpPr>
        <p:grpSpPr>
          <a:xfrm>
            <a:off x="240711" y="1196458"/>
            <a:ext cx="2456107" cy="1324769"/>
            <a:chOff x="320948" y="1595276"/>
            <a:chExt cx="3649658" cy="2153325"/>
          </a:xfrm>
        </p:grpSpPr>
        <p:pic>
          <p:nvPicPr>
            <p:cNvPr id="27" name="Picture 26" descr="Chart, line chart&#10;&#10;Description automatically generated">
              <a:extLst>
                <a:ext uri="{FF2B5EF4-FFF2-40B4-BE49-F238E27FC236}">
                  <a16:creationId xmlns:a16="http://schemas.microsoft.com/office/drawing/2014/main" id="{4E9077CE-EC2B-4903-B834-A6AAF7D2FDBE}"/>
                </a:ext>
              </a:extLst>
            </p:cNvPr>
            <p:cNvPicPr>
              <a:picLocks noChangeAspect="1"/>
            </p:cNvPicPr>
            <p:nvPr/>
          </p:nvPicPr>
          <p:blipFill>
            <a:blip r:embed="rId3"/>
            <a:stretch>
              <a:fillRect/>
            </a:stretch>
          </p:blipFill>
          <p:spPr>
            <a:xfrm>
              <a:off x="418644" y="1639506"/>
              <a:ext cx="3105310" cy="2040633"/>
            </a:xfrm>
            <a:prstGeom prst="rect">
              <a:avLst/>
            </a:prstGeom>
          </p:spPr>
        </p:pic>
        <p:sp>
          <p:nvSpPr>
            <p:cNvPr id="41" name="Rectangle 40">
              <a:extLst>
                <a:ext uri="{FF2B5EF4-FFF2-40B4-BE49-F238E27FC236}">
                  <a16:creationId xmlns:a16="http://schemas.microsoft.com/office/drawing/2014/main" id="{CD60DB63-397F-42B5-948B-5CBD7EA05317}"/>
                </a:ext>
                <a:ext uri="{C183D7F6-B498-43B3-948B-1728B52AA6E4}">
                  <adec:decorative xmlns:adec="http://schemas.microsoft.com/office/drawing/2017/decorative" val="1"/>
                </a:ext>
              </a:extLst>
            </p:cNvPr>
            <p:cNvSpPr/>
            <p:nvPr/>
          </p:nvSpPr>
          <p:spPr bwMode="auto">
            <a:xfrm>
              <a:off x="320948" y="1595276"/>
              <a:ext cx="3649658" cy="215332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descr="example of a treemap ">
            <a:extLst>
              <a:ext uri="{FF2B5EF4-FFF2-40B4-BE49-F238E27FC236}">
                <a16:creationId xmlns:a16="http://schemas.microsoft.com/office/drawing/2014/main" id="{CB617197-C6CC-469D-B7C8-31F76AD87E7F}"/>
              </a:ext>
            </a:extLst>
          </p:cNvPr>
          <p:cNvGrpSpPr/>
          <p:nvPr/>
        </p:nvGrpSpPr>
        <p:grpSpPr>
          <a:xfrm>
            <a:off x="240711" y="2810164"/>
            <a:ext cx="2456107" cy="1301324"/>
            <a:chOff x="320948" y="3746884"/>
            <a:chExt cx="3274809" cy="1735099"/>
          </a:xfrm>
        </p:grpSpPr>
        <p:pic>
          <p:nvPicPr>
            <p:cNvPr id="35" name="Picture 34" descr="Chart, treemap chart&#10;&#10;Description automatically generated">
              <a:extLst>
                <a:ext uri="{FF2B5EF4-FFF2-40B4-BE49-F238E27FC236}">
                  <a16:creationId xmlns:a16="http://schemas.microsoft.com/office/drawing/2014/main" id="{613B8237-7C7C-4BF6-AF3C-48A27F21CEDF}"/>
                </a:ext>
              </a:extLst>
            </p:cNvPr>
            <p:cNvPicPr>
              <a:picLocks noChangeAspect="1"/>
            </p:cNvPicPr>
            <p:nvPr/>
          </p:nvPicPr>
          <p:blipFill>
            <a:blip r:embed="rId4"/>
            <a:stretch>
              <a:fillRect/>
            </a:stretch>
          </p:blipFill>
          <p:spPr>
            <a:xfrm>
              <a:off x="544810" y="3810054"/>
              <a:ext cx="2827084" cy="1607399"/>
            </a:xfrm>
            <a:prstGeom prst="rect">
              <a:avLst/>
            </a:prstGeom>
          </p:spPr>
        </p:pic>
        <p:sp>
          <p:nvSpPr>
            <p:cNvPr id="47" name="Rectangle 46">
              <a:extLst>
                <a:ext uri="{FF2B5EF4-FFF2-40B4-BE49-F238E27FC236}">
                  <a16:creationId xmlns:a16="http://schemas.microsoft.com/office/drawing/2014/main" id="{DD023B80-F37A-4707-8F7C-92A24152BC39}"/>
                </a:ext>
                <a:ext uri="{C183D7F6-B498-43B3-948B-1728B52AA6E4}">
                  <adec:decorative xmlns:adec="http://schemas.microsoft.com/office/drawing/2017/decorative" val="1"/>
                </a:ext>
              </a:extLst>
            </p:cNvPr>
            <p:cNvSpPr/>
            <p:nvPr/>
          </p:nvSpPr>
          <p:spPr bwMode="auto">
            <a:xfrm>
              <a:off x="320948" y="3746884"/>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descr="example of a bar chart">
            <a:extLst>
              <a:ext uri="{FF2B5EF4-FFF2-40B4-BE49-F238E27FC236}">
                <a16:creationId xmlns:a16="http://schemas.microsoft.com/office/drawing/2014/main" id="{A642E657-BAF5-4592-95AD-4F099A222BEF}"/>
              </a:ext>
            </a:extLst>
          </p:cNvPr>
          <p:cNvGrpSpPr/>
          <p:nvPr/>
        </p:nvGrpSpPr>
        <p:grpSpPr>
          <a:xfrm>
            <a:off x="2904451" y="1208179"/>
            <a:ext cx="2456107" cy="1301324"/>
            <a:chOff x="3872601" y="1610905"/>
            <a:chExt cx="3274809" cy="1735099"/>
          </a:xfrm>
        </p:grpSpPr>
        <p:pic>
          <p:nvPicPr>
            <p:cNvPr id="31" name="Picture 30" descr="Chart, bar chart&#10;&#10;Description automatically generated">
              <a:extLst>
                <a:ext uri="{FF2B5EF4-FFF2-40B4-BE49-F238E27FC236}">
                  <a16:creationId xmlns:a16="http://schemas.microsoft.com/office/drawing/2014/main" id="{BB9AF924-5532-42C1-959C-6CE6B5D21888}"/>
                </a:ext>
              </a:extLst>
            </p:cNvPr>
            <p:cNvPicPr>
              <a:picLocks noChangeAspect="1"/>
            </p:cNvPicPr>
            <p:nvPr/>
          </p:nvPicPr>
          <p:blipFill>
            <a:blip r:embed="rId5"/>
            <a:stretch>
              <a:fillRect/>
            </a:stretch>
          </p:blipFill>
          <p:spPr>
            <a:xfrm>
              <a:off x="3954149" y="1666534"/>
              <a:ext cx="3047418" cy="1623839"/>
            </a:xfrm>
            <a:prstGeom prst="rect">
              <a:avLst/>
            </a:prstGeom>
          </p:spPr>
        </p:pic>
        <p:sp>
          <p:nvSpPr>
            <p:cNvPr id="49" name="Rectangle 48">
              <a:extLst>
                <a:ext uri="{FF2B5EF4-FFF2-40B4-BE49-F238E27FC236}">
                  <a16:creationId xmlns:a16="http://schemas.microsoft.com/office/drawing/2014/main" id="{CA9EA740-F39A-4A81-BE06-9BCF8B866AA6}"/>
                </a:ext>
                <a:ext uri="{C183D7F6-B498-43B3-948B-1728B52AA6E4}">
                  <adec:decorative xmlns:adec="http://schemas.microsoft.com/office/drawing/2017/decorative" val="1"/>
                </a:ext>
              </a:extLst>
            </p:cNvPr>
            <p:cNvSpPr/>
            <p:nvPr/>
          </p:nvSpPr>
          <p:spPr bwMode="auto">
            <a:xfrm>
              <a:off x="3872601" y="1610905"/>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59" descr="example of a bubble chart">
            <a:extLst>
              <a:ext uri="{FF2B5EF4-FFF2-40B4-BE49-F238E27FC236}">
                <a16:creationId xmlns:a16="http://schemas.microsoft.com/office/drawing/2014/main" id="{CDCC12B5-9B8B-456D-B177-92E80EEDD602}"/>
              </a:ext>
            </a:extLst>
          </p:cNvPr>
          <p:cNvGrpSpPr/>
          <p:nvPr/>
        </p:nvGrpSpPr>
        <p:grpSpPr>
          <a:xfrm>
            <a:off x="2904451" y="2808368"/>
            <a:ext cx="2456107" cy="1301324"/>
            <a:chOff x="3872601" y="3744490"/>
            <a:chExt cx="3274809" cy="1735099"/>
          </a:xfrm>
        </p:grpSpPr>
        <p:pic>
          <p:nvPicPr>
            <p:cNvPr id="29" name="Picture 28" descr="Chart, scatter chart, bubble chart&#10;&#10;Description automatically generated">
              <a:extLst>
                <a:ext uri="{FF2B5EF4-FFF2-40B4-BE49-F238E27FC236}">
                  <a16:creationId xmlns:a16="http://schemas.microsoft.com/office/drawing/2014/main" id="{011EF71A-4A92-4980-9BBF-C1727B5020A2}"/>
                </a:ext>
              </a:extLst>
            </p:cNvPr>
            <p:cNvPicPr>
              <a:picLocks noChangeAspect="1"/>
            </p:cNvPicPr>
            <p:nvPr/>
          </p:nvPicPr>
          <p:blipFill>
            <a:blip r:embed="rId6"/>
            <a:stretch>
              <a:fillRect/>
            </a:stretch>
          </p:blipFill>
          <p:spPr>
            <a:xfrm>
              <a:off x="4320209" y="3810054"/>
              <a:ext cx="2358887" cy="1607413"/>
            </a:xfrm>
            <a:prstGeom prst="rect">
              <a:avLst/>
            </a:prstGeom>
          </p:spPr>
        </p:pic>
        <p:sp>
          <p:nvSpPr>
            <p:cNvPr id="52" name="Rectangle 51">
              <a:extLst>
                <a:ext uri="{FF2B5EF4-FFF2-40B4-BE49-F238E27FC236}">
                  <a16:creationId xmlns:a16="http://schemas.microsoft.com/office/drawing/2014/main" id="{E9A4DAE7-54E7-4ED9-B374-AEB7B6A24A93}"/>
                </a:ext>
                <a:ext uri="{C183D7F6-B498-43B3-948B-1728B52AA6E4}">
                  <adec:decorative xmlns:adec="http://schemas.microsoft.com/office/drawing/2017/decorative" val="1"/>
                </a:ext>
              </a:extLst>
            </p:cNvPr>
            <p:cNvSpPr/>
            <p:nvPr/>
          </p:nvSpPr>
          <p:spPr bwMode="auto">
            <a:xfrm>
              <a:off x="3872601" y="3744490"/>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33" name="Picture 32" descr="example of a dot plot">
            <a:extLst>
              <a:ext uri="{FF2B5EF4-FFF2-40B4-BE49-F238E27FC236}">
                <a16:creationId xmlns:a16="http://schemas.microsoft.com/office/drawing/2014/main" id="{A7A1676A-7378-4F10-BF6D-837655885E6C}"/>
              </a:ext>
            </a:extLst>
          </p:cNvPr>
          <p:cNvPicPr>
            <a:picLocks noChangeAspect="1"/>
          </p:cNvPicPr>
          <p:nvPr/>
        </p:nvPicPr>
        <p:blipFill rotWithShape="1">
          <a:blip r:embed="rId7"/>
          <a:srcRect l="1306" t="6696" r="3048" b="2637"/>
          <a:stretch/>
        </p:blipFill>
        <p:spPr>
          <a:xfrm>
            <a:off x="6165217" y="1301110"/>
            <a:ext cx="1280171" cy="1131619"/>
          </a:xfrm>
          <a:prstGeom prst="rect">
            <a:avLst/>
          </a:prstGeom>
        </p:spPr>
      </p:pic>
      <p:sp>
        <p:nvSpPr>
          <p:cNvPr id="54" name="Rectangle 53">
            <a:extLst>
              <a:ext uri="{FF2B5EF4-FFF2-40B4-BE49-F238E27FC236}">
                <a16:creationId xmlns:a16="http://schemas.microsoft.com/office/drawing/2014/main" id="{7BB57091-78E1-4823-88CD-0EAA9B4C6192}"/>
              </a:ext>
              <a:ext uri="{C183D7F6-B498-43B3-948B-1728B52AA6E4}">
                <adec:decorative xmlns:adec="http://schemas.microsoft.com/office/drawing/2017/decorative" val="1"/>
              </a:ext>
            </a:extLst>
          </p:cNvPr>
          <p:cNvSpPr/>
          <p:nvPr/>
        </p:nvSpPr>
        <p:spPr bwMode="auto">
          <a:xfrm>
            <a:off x="5568191" y="1196458"/>
            <a:ext cx="2456107" cy="130132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descr="example of a matrix">
            <a:extLst>
              <a:ext uri="{FF2B5EF4-FFF2-40B4-BE49-F238E27FC236}">
                <a16:creationId xmlns:a16="http://schemas.microsoft.com/office/drawing/2014/main" id="{65E6BD0D-40E0-4D35-A37C-71A7096FBC4D}"/>
              </a:ext>
            </a:extLst>
          </p:cNvPr>
          <p:cNvGrpSpPr/>
          <p:nvPr/>
        </p:nvGrpSpPr>
        <p:grpSpPr>
          <a:xfrm>
            <a:off x="5568191" y="2796646"/>
            <a:ext cx="2456107" cy="1301324"/>
            <a:chOff x="7424254" y="3728861"/>
            <a:chExt cx="3274809" cy="1735099"/>
          </a:xfrm>
        </p:grpSpPr>
        <p:sp>
          <p:nvSpPr>
            <p:cNvPr id="56" name="Rectangle 55">
              <a:extLst>
                <a:ext uri="{FF2B5EF4-FFF2-40B4-BE49-F238E27FC236}">
                  <a16:creationId xmlns:a16="http://schemas.microsoft.com/office/drawing/2014/main" id="{D2DF9B22-0063-43E6-815D-B5F391334C16}"/>
                </a:ext>
                <a:ext uri="{C183D7F6-B498-43B3-948B-1728B52AA6E4}">
                  <adec:decorative xmlns:adec="http://schemas.microsoft.com/office/drawing/2017/decorative" val="1"/>
                </a:ext>
              </a:extLst>
            </p:cNvPr>
            <p:cNvSpPr/>
            <p:nvPr/>
          </p:nvSpPr>
          <p:spPr bwMode="auto">
            <a:xfrm>
              <a:off x="7424254" y="3728861"/>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Table&#10;&#10;Description automatically generated">
              <a:extLst>
                <a:ext uri="{FF2B5EF4-FFF2-40B4-BE49-F238E27FC236}">
                  <a16:creationId xmlns:a16="http://schemas.microsoft.com/office/drawing/2014/main" id="{DB1CF47A-7720-41EC-85E8-7BF3B3E3BCC0}"/>
                </a:ext>
              </a:extLst>
            </p:cNvPr>
            <p:cNvPicPr>
              <a:picLocks noChangeAspect="1"/>
            </p:cNvPicPr>
            <p:nvPr/>
          </p:nvPicPr>
          <p:blipFill>
            <a:blip r:embed="rId8"/>
            <a:stretch>
              <a:fillRect/>
            </a:stretch>
          </p:blipFill>
          <p:spPr>
            <a:xfrm>
              <a:off x="7561515" y="3982332"/>
              <a:ext cx="2946078" cy="1186849"/>
            </a:xfrm>
            <a:prstGeom prst="rect">
              <a:avLst/>
            </a:prstGeom>
          </p:spPr>
        </p:pic>
      </p:grpSp>
    </p:spTree>
    <p:extLst>
      <p:ext uri="{BB962C8B-B14F-4D97-AF65-F5344CB8AC3E}">
        <p14:creationId xmlns:p14="http://schemas.microsoft.com/office/powerpoint/2010/main" val="106897744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E95E-ED42-45A6-8FBC-B662AC6DDFDD}"/>
              </a:ext>
            </a:extLst>
          </p:cNvPr>
          <p:cNvSpPr>
            <a:spLocks noGrp="1"/>
          </p:cNvSpPr>
          <p:nvPr>
            <p:ph type="title"/>
          </p:nvPr>
        </p:nvSpPr>
        <p:spPr/>
        <p:txBody>
          <a:bodyPr/>
          <a:lstStyle/>
          <a:p>
            <a:r>
              <a:rPr lang="en-US" dirty="0"/>
              <a:t>Explore data analytics</a:t>
            </a:r>
          </a:p>
        </p:txBody>
      </p:sp>
      <p:pic>
        <p:nvPicPr>
          <p:cNvPr id="5" name="Picture 4" descr="Icon of a series of bars forming a chart">
            <a:extLst>
              <a:ext uri="{FF2B5EF4-FFF2-40B4-BE49-F238E27FC236}">
                <a16:creationId xmlns:a16="http://schemas.microsoft.com/office/drawing/2014/main" id="{0613C0F6-485B-4889-BC6C-1091A2CB4709}"/>
              </a:ext>
            </a:extLst>
          </p:cNvPr>
          <p:cNvPicPr>
            <a:picLocks noChangeAspect="1"/>
          </p:cNvPicPr>
          <p:nvPr/>
        </p:nvPicPr>
        <p:blipFill>
          <a:blip r:embed="rId3"/>
          <a:stretch>
            <a:fillRect/>
          </a:stretch>
        </p:blipFill>
        <p:spPr>
          <a:xfrm>
            <a:off x="613193" y="1708120"/>
            <a:ext cx="892683" cy="892683"/>
          </a:xfrm>
          <a:prstGeom prst="rect">
            <a:avLst/>
          </a:prstGeom>
        </p:spPr>
      </p:pic>
      <p:sp>
        <p:nvSpPr>
          <p:cNvPr id="7" name="Rectangle 6">
            <a:extLst>
              <a:ext uri="{FF2B5EF4-FFF2-40B4-BE49-F238E27FC236}">
                <a16:creationId xmlns:a16="http://schemas.microsoft.com/office/drawing/2014/main" id="{2300B763-6B2C-43F7-AB44-F18CEA96CEF6}"/>
              </a:ext>
            </a:extLst>
          </p:cNvPr>
          <p:cNvSpPr/>
          <p:nvPr/>
        </p:nvSpPr>
        <p:spPr bwMode="auto">
          <a:xfrm>
            <a:off x="234554"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Descriptive</a:t>
            </a:r>
          </a:p>
        </p:txBody>
      </p:sp>
      <p:pic>
        <p:nvPicPr>
          <p:cNvPr id="9" name="Picture 8" descr="Icon of a meter">
            <a:extLst>
              <a:ext uri="{FF2B5EF4-FFF2-40B4-BE49-F238E27FC236}">
                <a16:creationId xmlns:a16="http://schemas.microsoft.com/office/drawing/2014/main" id="{37037F92-ACC3-4F96-A84D-55497516E5B0}"/>
              </a:ext>
            </a:extLst>
          </p:cNvPr>
          <p:cNvPicPr>
            <a:picLocks noChangeAspect="1"/>
          </p:cNvPicPr>
          <p:nvPr/>
        </p:nvPicPr>
        <p:blipFill>
          <a:blip r:embed="rId4"/>
          <a:stretch>
            <a:fillRect/>
          </a:stretch>
        </p:blipFill>
        <p:spPr>
          <a:xfrm>
            <a:off x="2370605" y="1708120"/>
            <a:ext cx="892683" cy="892683"/>
          </a:xfrm>
          <a:prstGeom prst="rect">
            <a:avLst/>
          </a:prstGeom>
        </p:spPr>
      </p:pic>
      <p:sp>
        <p:nvSpPr>
          <p:cNvPr id="11" name="Rectangle 10">
            <a:extLst>
              <a:ext uri="{FF2B5EF4-FFF2-40B4-BE49-F238E27FC236}">
                <a16:creationId xmlns:a16="http://schemas.microsoft.com/office/drawing/2014/main" id="{F88FFF5A-2744-404B-884B-11DC08811611}"/>
              </a:ext>
            </a:extLst>
          </p:cNvPr>
          <p:cNvSpPr/>
          <p:nvPr/>
        </p:nvSpPr>
        <p:spPr bwMode="auto">
          <a:xfrm>
            <a:off x="1991966"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Diagnostic</a:t>
            </a:r>
          </a:p>
        </p:txBody>
      </p:sp>
      <p:pic>
        <p:nvPicPr>
          <p:cNvPr id="13" name="Picture 12" descr="Icon of a lab flask">
            <a:extLst>
              <a:ext uri="{FF2B5EF4-FFF2-40B4-BE49-F238E27FC236}">
                <a16:creationId xmlns:a16="http://schemas.microsoft.com/office/drawing/2014/main" id="{1F316B1D-9287-4086-8171-7CAF7380FC6D}"/>
              </a:ext>
            </a:extLst>
          </p:cNvPr>
          <p:cNvPicPr>
            <a:picLocks noChangeAspect="1"/>
          </p:cNvPicPr>
          <p:nvPr/>
        </p:nvPicPr>
        <p:blipFill>
          <a:blip r:embed="rId5"/>
          <a:stretch>
            <a:fillRect/>
          </a:stretch>
        </p:blipFill>
        <p:spPr>
          <a:xfrm>
            <a:off x="4131611" y="1708120"/>
            <a:ext cx="892683" cy="892683"/>
          </a:xfrm>
          <a:prstGeom prst="rect">
            <a:avLst/>
          </a:prstGeom>
        </p:spPr>
      </p:pic>
      <p:sp>
        <p:nvSpPr>
          <p:cNvPr id="15" name="Rectangle 14">
            <a:extLst>
              <a:ext uri="{FF2B5EF4-FFF2-40B4-BE49-F238E27FC236}">
                <a16:creationId xmlns:a16="http://schemas.microsoft.com/office/drawing/2014/main" id="{D6D58516-6A3D-4B9B-8799-0329247149B2}"/>
              </a:ext>
            </a:extLst>
          </p:cNvPr>
          <p:cNvSpPr/>
          <p:nvPr/>
        </p:nvSpPr>
        <p:spPr bwMode="auto">
          <a:xfrm>
            <a:off x="3749377"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Predictive</a:t>
            </a:r>
          </a:p>
        </p:txBody>
      </p:sp>
      <p:pic>
        <p:nvPicPr>
          <p:cNvPr id="17" name="Picture 16" descr="Icon of a wrench and a clipboard">
            <a:extLst>
              <a:ext uri="{FF2B5EF4-FFF2-40B4-BE49-F238E27FC236}">
                <a16:creationId xmlns:a16="http://schemas.microsoft.com/office/drawing/2014/main" id="{2C910EA6-67C6-4504-99F5-5B9B24DF7556}"/>
              </a:ext>
            </a:extLst>
          </p:cNvPr>
          <p:cNvPicPr>
            <a:picLocks noChangeAspect="1"/>
          </p:cNvPicPr>
          <p:nvPr/>
        </p:nvPicPr>
        <p:blipFill>
          <a:blip r:embed="rId6"/>
          <a:stretch>
            <a:fillRect/>
          </a:stretch>
        </p:blipFill>
        <p:spPr>
          <a:xfrm>
            <a:off x="5884284" y="1708120"/>
            <a:ext cx="892683" cy="892683"/>
          </a:xfrm>
          <a:prstGeom prst="rect">
            <a:avLst/>
          </a:prstGeom>
        </p:spPr>
      </p:pic>
      <p:sp>
        <p:nvSpPr>
          <p:cNvPr id="19" name="Rectangle 18">
            <a:extLst>
              <a:ext uri="{FF2B5EF4-FFF2-40B4-BE49-F238E27FC236}">
                <a16:creationId xmlns:a16="http://schemas.microsoft.com/office/drawing/2014/main" id="{60DD6735-0100-464A-9E33-CD47D95FE6A2}"/>
              </a:ext>
            </a:extLst>
          </p:cNvPr>
          <p:cNvSpPr/>
          <p:nvPr/>
        </p:nvSpPr>
        <p:spPr bwMode="auto">
          <a:xfrm>
            <a:off x="5506789"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Prescriptive</a:t>
            </a:r>
          </a:p>
        </p:txBody>
      </p:sp>
      <p:pic>
        <p:nvPicPr>
          <p:cNvPr id="21" name="Picture 20" descr="Icon of a top view section of human brain">
            <a:extLst>
              <a:ext uri="{FF2B5EF4-FFF2-40B4-BE49-F238E27FC236}">
                <a16:creationId xmlns:a16="http://schemas.microsoft.com/office/drawing/2014/main" id="{E63063C8-A2B5-4AFF-AF2F-EB644B4A4F7A}"/>
              </a:ext>
            </a:extLst>
          </p:cNvPr>
          <p:cNvPicPr>
            <a:picLocks noChangeAspect="1"/>
          </p:cNvPicPr>
          <p:nvPr/>
        </p:nvPicPr>
        <p:blipFill>
          <a:blip r:embed="rId7"/>
          <a:stretch>
            <a:fillRect/>
          </a:stretch>
        </p:blipFill>
        <p:spPr>
          <a:xfrm>
            <a:off x="7641695" y="1708120"/>
            <a:ext cx="892683" cy="892683"/>
          </a:xfrm>
          <a:prstGeom prst="rect">
            <a:avLst/>
          </a:prstGeom>
        </p:spPr>
      </p:pic>
      <p:sp>
        <p:nvSpPr>
          <p:cNvPr id="23" name="Rectangle 22">
            <a:extLst>
              <a:ext uri="{FF2B5EF4-FFF2-40B4-BE49-F238E27FC236}">
                <a16:creationId xmlns:a16="http://schemas.microsoft.com/office/drawing/2014/main" id="{8D5423C7-7F9D-4158-B390-A3CB68B9D591}"/>
              </a:ext>
            </a:extLst>
          </p:cNvPr>
          <p:cNvSpPr/>
          <p:nvPr/>
        </p:nvSpPr>
        <p:spPr bwMode="auto">
          <a:xfrm>
            <a:off x="7264199" y="2555082"/>
            <a:ext cx="1648820" cy="535372"/>
          </a:xfrm>
          <a:prstGeom prst="rect">
            <a:avLst/>
          </a:prstGeom>
          <a:noFill/>
          <a:ln w="1905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99354" fontAlgn="base">
              <a:spcBef>
                <a:spcPct val="0"/>
              </a:spcBef>
              <a:spcAft>
                <a:spcPct val="0"/>
              </a:spcAft>
            </a:pPr>
            <a:r>
              <a:rPr lang="en-US" sz="1800" dirty="0">
                <a:latin typeface="+mj-lt"/>
              </a:rPr>
              <a:t>Cognitive</a:t>
            </a:r>
          </a:p>
        </p:txBody>
      </p:sp>
    </p:spTree>
    <p:extLst>
      <p:ext uri="{BB962C8B-B14F-4D97-AF65-F5344CB8AC3E}">
        <p14:creationId xmlns:p14="http://schemas.microsoft.com/office/powerpoint/2010/main" val="213451601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What is modern data warehousing?</a:t>
            </a:r>
          </a:p>
        </p:txBody>
      </p:sp>
      <p:sp>
        <p:nvSpPr>
          <p:cNvPr id="9" name="Rectangle 8">
            <a:extLst>
              <a:ext uri="{FF2B5EF4-FFF2-40B4-BE49-F238E27FC236}">
                <a16:creationId xmlns:a16="http://schemas.microsoft.com/office/drawing/2014/main" id="{91C9DF62-3686-4B78-9F5B-7976397370D9}"/>
              </a:ext>
            </a:extLst>
          </p:cNvPr>
          <p:cNvSpPr/>
          <p:nvPr/>
        </p:nvSpPr>
        <p:spPr bwMode="auto">
          <a:xfrm>
            <a:off x="320888"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Ingest &amp; Prep</a:t>
            </a:r>
          </a:p>
          <a:p>
            <a:pPr algn="ctr" defTabSz="699354" fontAlgn="base">
              <a:spcBef>
                <a:spcPct val="0"/>
              </a:spcBef>
              <a:spcAft>
                <a:spcPct val="0"/>
              </a:spcAft>
            </a:pPr>
            <a:endParaRPr lang="en-US" sz="1500" dirty="0">
              <a:solidFill>
                <a:schemeClr val="tx2"/>
              </a:solidFill>
              <a:latin typeface="+mj-lt"/>
            </a:endParaRPr>
          </a:p>
        </p:txBody>
      </p:sp>
      <p:pic>
        <p:nvPicPr>
          <p:cNvPr id="18" name="Picture 12" descr="Azure Data Factory icon">
            <a:extLst>
              <a:ext uri="{FF2B5EF4-FFF2-40B4-BE49-F238E27FC236}">
                <a16:creationId xmlns:a16="http://schemas.microsoft.com/office/drawing/2014/main" id="{AE1D99A6-789D-4C2C-B989-EE9F79219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26397" y="1552565"/>
            <a:ext cx="443634" cy="3819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82BDCB7-E4F9-471D-A6F7-20525ADEBA61}"/>
              </a:ext>
            </a:extLst>
          </p:cNvPr>
          <p:cNvSpPr txBox="1"/>
          <p:nvPr/>
        </p:nvSpPr>
        <p:spPr>
          <a:xfrm>
            <a:off x="971009" y="1552565"/>
            <a:ext cx="1327736" cy="186974"/>
          </a:xfrm>
          <a:prstGeom prst="rect">
            <a:avLst/>
          </a:prstGeom>
          <a:noFill/>
        </p:spPr>
        <p:txBody>
          <a:bodyPr wrap="none" lIns="0" tIns="0" rIns="0" bIns="0" rtlCol="0">
            <a:spAutoFit/>
          </a:bodyPr>
          <a:lstStyle/>
          <a:p>
            <a:pPr>
              <a:lnSpc>
                <a:spcPct val="90000"/>
              </a:lnSpc>
              <a:defRPr/>
            </a:pPr>
            <a:r>
              <a:rPr lang="en-US" sz="1350" dirty="0">
                <a:latin typeface="+mj-lt"/>
              </a:rPr>
              <a:t>Azure Data Factory</a:t>
            </a:r>
          </a:p>
        </p:txBody>
      </p:sp>
      <p:sp>
        <p:nvSpPr>
          <p:cNvPr id="16" name="TextBox 15">
            <a:extLst>
              <a:ext uri="{FF2B5EF4-FFF2-40B4-BE49-F238E27FC236}">
                <a16:creationId xmlns:a16="http://schemas.microsoft.com/office/drawing/2014/main" id="{364627DE-9424-4E96-8FAA-F850F3757202}"/>
              </a:ext>
            </a:extLst>
          </p:cNvPr>
          <p:cNvSpPr txBox="1"/>
          <p:nvPr/>
        </p:nvSpPr>
        <p:spPr>
          <a:xfrm>
            <a:off x="971009" y="1798591"/>
            <a:ext cx="1902491" cy="415498"/>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Code-free data transformation and  ingestion from 90+ data integration connectors</a:t>
            </a:r>
          </a:p>
        </p:txBody>
      </p:sp>
      <p:pic>
        <p:nvPicPr>
          <p:cNvPr id="118" name="Picture 117" descr="Azure Databricks icon">
            <a:extLst>
              <a:ext uri="{FF2B5EF4-FFF2-40B4-BE49-F238E27FC236}">
                <a16:creationId xmlns:a16="http://schemas.microsoft.com/office/drawing/2014/main" id="{72BDBFDE-CD28-4299-9B1F-3883AAED23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6397" y="2374286"/>
            <a:ext cx="480860" cy="477140"/>
          </a:xfrm>
          <a:prstGeom prst="rect">
            <a:avLst/>
          </a:prstGeom>
        </p:spPr>
      </p:pic>
      <p:sp>
        <p:nvSpPr>
          <p:cNvPr id="96" name="TextBox 95">
            <a:extLst>
              <a:ext uri="{FF2B5EF4-FFF2-40B4-BE49-F238E27FC236}">
                <a16:creationId xmlns:a16="http://schemas.microsoft.com/office/drawing/2014/main" id="{FAE34495-6D29-44C8-BC47-D55256989F4A}"/>
              </a:ext>
            </a:extLst>
          </p:cNvPr>
          <p:cNvSpPr txBox="1"/>
          <p:nvPr/>
        </p:nvSpPr>
        <p:spPr>
          <a:xfrm>
            <a:off x="971009" y="2374287"/>
            <a:ext cx="1902491" cy="332399"/>
          </a:xfrm>
          <a:prstGeom prst="rect">
            <a:avLst/>
          </a:prstGeom>
          <a:noFill/>
        </p:spPr>
        <p:txBody>
          <a:bodyPr wrap="square" lIns="0" tIns="0" rIns="0" bIns="0" rtlCol="0">
            <a:spAutoFit/>
          </a:bodyPr>
          <a:lstStyle/>
          <a:p>
            <a:pPr>
              <a:lnSpc>
                <a:spcPct val="90000"/>
              </a:lnSpc>
              <a:defRPr/>
            </a:pPr>
            <a:r>
              <a:rPr lang="en-US" sz="1350" dirty="0">
                <a:latin typeface="+mj-lt"/>
              </a:rPr>
              <a:t>Azure Databricks</a:t>
            </a:r>
            <a:br>
              <a:rPr lang="en-US" sz="1350" dirty="0">
                <a:latin typeface="+mj-lt"/>
              </a:rPr>
            </a:br>
            <a:r>
              <a:rPr lang="en-US" sz="1050" dirty="0"/>
              <a:t>(Data prep)</a:t>
            </a:r>
            <a:endParaRPr lang="en-US" sz="1350" dirty="0"/>
          </a:p>
        </p:txBody>
      </p:sp>
      <p:sp>
        <p:nvSpPr>
          <p:cNvPr id="95" name="TextBox 94">
            <a:extLst>
              <a:ext uri="{FF2B5EF4-FFF2-40B4-BE49-F238E27FC236}">
                <a16:creationId xmlns:a16="http://schemas.microsoft.com/office/drawing/2014/main" id="{AAABE285-4F33-4F74-AE16-0BE0FDF78E3C}"/>
              </a:ext>
            </a:extLst>
          </p:cNvPr>
          <p:cNvSpPr txBox="1"/>
          <p:nvPr/>
        </p:nvSpPr>
        <p:spPr>
          <a:xfrm>
            <a:off x="971009" y="2752022"/>
            <a:ext cx="1902491" cy="1384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Up to 10x faster than vanilla Spark</a:t>
            </a:r>
          </a:p>
        </p:txBody>
      </p:sp>
      <p:sp>
        <p:nvSpPr>
          <p:cNvPr id="10" name="Rectangle 9">
            <a:extLst>
              <a:ext uri="{FF2B5EF4-FFF2-40B4-BE49-F238E27FC236}">
                <a16:creationId xmlns:a16="http://schemas.microsoft.com/office/drawing/2014/main" id="{BF20C215-CD5A-40A6-B797-7CA5E4A8FA1A}"/>
              </a:ext>
            </a:extLst>
          </p:cNvPr>
          <p:cNvSpPr/>
          <p:nvPr/>
        </p:nvSpPr>
        <p:spPr bwMode="auto">
          <a:xfrm>
            <a:off x="3187475"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Model &amp; Serve</a:t>
            </a:r>
          </a:p>
          <a:p>
            <a:pPr algn="ctr" defTabSz="699354" fontAlgn="base">
              <a:spcBef>
                <a:spcPct val="0"/>
              </a:spcBef>
              <a:spcAft>
                <a:spcPct val="0"/>
              </a:spcAft>
            </a:pPr>
            <a:endParaRPr lang="en-US" sz="1500" dirty="0">
              <a:solidFill>
                <a:schemeClr val="tx2"/>
              </a:solidFill>
              <a:latin typeface="+mj-lt"/>
            </a:endParaRPr>
          </a:p>
        </p:txBody>
      </p:sp>
      <p:pic>
        <p:nvPicPr>
          <p:cNvPr id="80" name="Picture 79" descr="Azure Synapse Analytics logo">
            <a:extLst>
              <a:ext uri="{FF2B5EF4-FFF2-40B4-BE49-F238E27FC236}">
                <a16:creationId xmlns:a16="http://schemas.microsoft.com/office/drawing/2014/main" id="{73748919-49CB-46FE-A7AE-096316A28629}"/>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3296061" y="1552565"/>
            <a:ext cx="461552" cy="461552"/>
          </a:xfrm>
          <a:prstGeom prst="rect">
            <a:avLst/>
          </a:prstGeom>
        </p:spPr>
      </p:pic>
      <p:sp>
        <p:nvSpPr>
          <p:cNvPr id="101" name="TextBox 100">
            <a:extLst>
              <a:ext uri="{FF2B5EF4-FFF2-40B4-BE49-F238E27FC236}">
                <a16:creationId xmlns:a16="http://schemas.microsoft.com/office/drawing/2014/main" id="{ED1819DC-8B66-42D8-AB33-13032836E958}"/>
              </a:ext>
            </a:extLst>
          </p:cNvPr>
          <p:cNvSpPr txBox="1"/>
          <p:nvPr/>
        </p:nvSpPr>
        <p:spPr>
          <a:xfrm>
            <a:off x="3840673" y="1552566"/>
            <a:ext cx="1689117" cy="332399"/>
          </a:xfrm>
          <a:prstGeom prst="rect">
            <a:avLst/>
          </a:prstGeom>
          <a:noFill/>
        </p:spPr>
        <p:txBody>
          <a:bodyPr wrap="none" lIns="0" tIns="0" rIns="0" bIns="0" rtlCol="0">
            <a:spAutoFit/>
          </a:bodyPr>
          <a:lstStyle/>
          <a:p>
            <a:pPr>
              <a:lnSpc>
                <a:spcPct val="90000"/>
              </a:lnSpc>
              <a:defRPr/>
            </a:pPr>
            <a:r>
              <a:rPr lang="en-US" sz="1350" dirty="0">
                <a:latin typeface="+mj-lt"/>
              </a:rPr>
              <a:t>Azure Synapse Analytics</a:t>
            </a:r>
          </a:p>
          <a:p>
            <a:pPr>
              <a:lnSpc>
                <a:spcPct val="90000"/>
              </a:lnSpc>
              <a:defRPr/>
            </a:pPr>
            <a:r>
              <a:rPr lang="en-US" sz="1050" dirty="0"/>
              <a:t>(Data Warehouse)</a:t>
            </a:r>
          </a:p>
        </p:txBody>
      </p:sp>
      <p:sp>
        <p:nvSpPr>
          <p:cNvPr id="100" name="TextBox 99">
            <a:extLst>
              <a:ext uri="{FF2B5EF4-FFF2-40B4-BE49-F238E27FC236}">
                <a16:creationId xmlns:a16="http://schemas.microsoft.com/office/drawing/2014/main" id="{5B361566-E995-4410-AF18-8FC63E6008DA}"/>
              </a:ext>
            </a:extLst>
          </p:cNvPr>
          <p:cNvSpPr txBox="1"/>
          <p:nvPr/>
        </p:nvSpPr>
        <p:spPr>
          <a:xfrm>
            <a:off x="3840673" y="19547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Up to 14x faster and costs 94% less than other cloud providers</a:t>
            </a:r>
          </a:p>
        </p:txBody>
      </p:sp>
      <p:sp>
        <p:nvSpPr>
          <p:cNvPr id="11" name="Rectangle 10">
            <a:extLst>
              <a:ext uri="{FF2B5EF4-FFF2-40B4-BE49-F238E27FC236}">
                <a16:creationId xmlns:a16="http://schemas.microsoft.com/office/drawing/2014/main" id="{1B9DE060-054C-4D3F-91B9-84176E7315E5}"/>
              </a:ext>
            </a:extLst>
          </p:cNvPr>
          <p:cNvSpPr/>
          <p:nvPr/>
        </p:nvSpPr>
        <p:spPr bwMode="auto">
          <a:xfrm>
            <a:off x="6054063" y="1092995"/>
            <a:ext cx="2775612" cy="19779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Visualize</a:t>
            </a:r>
          </a:p>
        </p:txBody>
      </p:sp>
      <p:sp>
        <p:nvSpPr>
          <p:cNvPr id="49" name="Freeform: Shape 48" descr="Power BI logo">
            <a:extLst>
              <a:ext uri="{FF2B5EF4-FFF2-40B4-BE49-F238E27FC236}">
                <a16:creationId xmlns:a16="http://schemas.microsoft.com/office/drawing/2014/main" id="{3B01E70E-5E1D-4855-85DB-8C70395F32F8}"/>
              </a:ext>
              <a:ext uri="{C183D7F6-B498-43B3-948B-1728B52AA6E4}">
                <adec:decorative xmlns:adec="http://schemas.microsoft.com/office/drawing/2017/decorative" val="0"/>
              </a:ext>
            </a:extLst>
          </p:cNvPr>
          <p:cNvSpPr>
            <a:spLocks noChangeAspect="1"/>
          </p:cNvSpPr>
          <p:nvPr/>
        </p:nvSpPr>
        <p:spPr bwMode="auto">
          <a:xfrm flipV="1">
            <a:off x="6171967" y="1552564"/>
            <a:ext cx="453740" cy="337976"/>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solidFill>
                <a:srgbClr val="000000"/>
              </a:solidFill>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D8699A43-DE62-44A3-B7F4-06B39B44A5D9}"/>
              </a:ext>
            </a:extLst>
          </p:cNvPr>
          <p:cNvSpPr txBox="1"/>
          <p:nvPr/>
        </p:nvSpPr>
        <p:spPr>
          <a:xfrm>
            <a:off x="6716579" y="1552565"/>
            <a:ext cx="622671" cy="186974"/>
          </a:xfrm>
          <a:prstGeom prst="rect">
            <a:avLst/>
          </a:prstGeom>
          <a:noFill/>
        </p:spPr>
        <p:txBody>
          <a:bodyPr wrap="none" lIns="0" tIns="0" rIns="0" bIns="0" rtlCol="0">
            <a:spAutoFit/>
          </a:bodyPr>
          <a:lstStyle/>
          <a:p>
            <a:pPr>
              <a:lnSpc>
                <a:spcPct val="90000"/>
              </a:lnSpc>
              <a:defRPr/>
            </a:pPr>
            <a:r>
              <a:rPr lang="en-US" sz="1350" dirty="0">
                <a:latin typeface="+mj-lt"/>
              </a:rPr>
              <a:t>Power BI</a:t>
            </a:r>
          </a:p>
        </p:txBody>
      </p:sp>
      <p:sp>
        <p:nvSpPr>
          <p:cNvPr id="106" name="TextBox 105">
            <a:extLst>
              <a:ext uri="{FF2B5EF4-FFF2-40B4-BE49-F238E27FC236}">
                <a16:creationId xmlns:a16="http://schemas.microsoft.com/office/drawing/2014/main" id="{709FBB6D-C06B-4859-901F-946A9CDEBC06}"/>
              </a:ext>
            </a:extLst>
          </p:cNvPr>
          <p:cNvSpPr txBox="1"/>
          <p:nvPr/>
        </p:nvSpPr>
        <p:spPr>
          <a:xfrm>
            <a:off x="6716579" y="1798591"/>
            <a:ext cx="1902491" cy="415498"/>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Leader in the Magic Quadrant for Business Intelligence and Analytics Platforms*</a:t>
            </a:r>
          </a:p>
        </p:txBody>
      </p:sp>
      <p:sp>
        <p:nvSpPr>
          <p:cNvPr id="12" name="Rectangle 11">
            <a:extLst>
              <a:ext uri="{FF2B5EF4-FFF2-40B4-BE49-F238E27FC236}">
                <a16:creationId xmlns:a16="http://schemas.microsoft.com/office/drawing/2014/main" id="{81A75B52-B8C7-4233-AEA8-5FAD4C519DB5}"/>
              </a:ext>
            </a:extLst>
          </p:cNvPr>
          <p:cNvSpPr/>
          <p:nvPr/>
        </p:nvSpPr>
        <p:spPr bwMode="auto">
          <a:xfrm>
            <a:off x="314325" y="3166256"/>
            <a:ext cx="8515350" cy="97712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115" name="Graphic 114" descr="Azure Data Lake Storage icon">
            <a:extLst>
              <a:ext uri="{FF2B5EF4-FFF2-40B4-BE49-F238E27FC236}">
                <a16:creationId xmlns:a16="http://schemas.microsoft.com/office/drawing/2014/main" id="{1DD14991-57DA-45DD-B764-7A45BCDAB43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8560" b="8560"/>
          <a:stretch/>
        </p:blipFill>
        <p:spPr>
          <a:xfrm>
            <a:off x="3276200" y="3559876"/>
            <a:ext cx="481413" cy="398996"/>
          </a:xfrm>
          <a:prstGeom prst="rect">
            <a:avLst/>
          </a:prstGeom>
        </p:spPr>
      </p:pic>
      <p:sp>
        <p:nvSpPr>
          <p:cNvPr id="113" name="TextBox 112">
            <a:extLst>
              <a:ext uri="{FF2B5EF4-FFF2-40B4-BE49-F238E27FC236}">
                <a16:creationId xmlns:a16="http://schemas.microsoft.com/office/drawing/2014/main" id="{2D18F233-68C6-47C8-9C76-EEAA2A2FC245}"/>
              </a:ext>
            </a:extLst>
          </p:cNvPr>
          <p:cNvSpPr txBox="1"/>
          <p:nvPr/>
        </p:nvSpPr>
        <p:spPr>
          <a:xfrm>
            <a:off x="3840673" y="35598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2" name="TextBox 111">
            <a:extLst>
              <a:ext uri="{FF2B5EF4-FFF2-40B4-BE49-F238E27FC236}">
                <a16:creationId xmlns:a16="http://schemas.microsoft.com/office/drawing/2014/main" id="{1C29DB20-377F-43A7-8287-A4E6D411E78A}"/>
              </a:ext>
            </a:extLst>
          </p:cNvPr>
          <p:cNvSpPr txBox="1"/>
          <p:nvPr/>
        </p:nvSpPr>
        <p:spPr>
          <a:xfrm>
            <a:off x="3840673" y="37906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112813563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Combine batch and stream processing</a:t>
            </a:r>
          </a:p>
        </p:txBody>
      </p:sp>
      <p:grpSp>
        <p:nvGrpSpPr>
          <p:cNvPr id="20" name="Group 19" descr="Diagram showing how Logs, Media, Files and Business/custom apps are processed through modern data warehouse">
            <a:extLst>
              <a:ext uri="{FF2B5EF4-FFF2-40B4-BE49-F238E27FC236}">
                <a16:creationId xmlns:a16="http://schemas.microsoft.com/office/drawing/2014/main" id="{D9A82555-4570-405E-90B9-798C05CC8568}"/>
              </a:ext>
            </a:extLst>
          </p:cNvPr>
          <p:cNvGrpSpPr/>
          <p:nvPr/>
        </p:nvGrpSpPr>
        <p:grpSpPr>
          <a:xfrm>
            <a:off x="314154" y="1092994"/>
            <a:ext cx="8517997" cy="3050381"/>
            <a:chOff x="418872" y="1457325"/>
            <a:chExt cx="11357329" cy="4067175"/>
          </a:xfrm>
        </p:grpSpPr>
        <p:sp>
          <p:nvSpPr>
            <p:cNvPr id="110" name="Rectangle 109">
              <a:extLst>
                <a:ext uri="{FF2B5EF4-FFF2-40B4-BE49-F238E27FC236}">
                  <a16:creationId xmlns:a16="http://schemas.microsoft.com/office/drawing/2014/main" id="{631FC9B8-4865-4AC3-B70F-FC9D8768CFD8}"/>
                </a:ext>
                <a:ext uri="{C183D7F6-B498-43B3-948B-1728B52AA6E4}">
                  <adec:decorative xmlns:adec="http://schemas.microsoft.com/office/drawing/2017/decorative" val="1"/>
                </a:ext>
              </a:extLst>
            </p:cNvPr>
            <p:cNvSpPr/>
            <p:nvPr/>
          </p:nvSpPr>
          <p:spPr>
            <a:xfrm>
              <a:off x="418872" y="1457325"/>
              <a:ext cx="1680516" cy="4067175"/>
            </a:xfrm>
            <a:prstGeom prst="rect">
              <a:avLst/>
            </a:prstGeom>
            <a:ln w="19050">
              <a:solidFill>
                <a:schemeClr val="bg1">
                  <a:lumMod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dirty="0">
                <a:latin typeface="Segoe UI"/>
              </a:endParaRPr>
            </a:p>
          </p:txBody>
        </p:sp>
        <p:pic>
          <p:nvPicPr>
            <p:cNvPr id="192" name="Picture 191" descr="Icon of a document">
              <a:extLst>
                <a:ext uri="{FF2B5EF4-FFF2-40B4-BE49-F238E27FC236}">
                  <a16:creationId xmlns:a16="http://schemas.microsoft.com/office/drawing/2014/main" id="{649BBA0C-EEE2-4FCF-B7AC-7534FA1CA9F6}"/>
                </a:ext>
              </a:extLst>
            </p:cNvPr>
            <p:cNvPicPr>
              <a:picLocks noChangeAspect="1"/>
            </p:cNvPicPr>
            <p:nvPr/>
          </p:nvPicPr>
          <p:blipFill>
            <a:blip r:embed="rId3"/>
            <a:stretch>
              <a:fillRect/>
            </a:stretch>
          </p:blipFill>
          <p:spPr>
            <a:xfrm>
              <a:off x="549430" y="1510128"/>
              <a:ext cx="604314" cy="604314"/>
            </a:xfrm>
            <a:prstGeom prst="rect">
              <a:avLst/>
            </a:prstGeom>
          </p:spPr>
        </p:pic>
        <p:sp>
          <p:nvSpPr>
            <p:cNvPr id="106" name="TextBox 105">
              <a:extLst>
                <a:ext uri="{FF2B5EF4-FFF2-40B4-BE49-F238E27FC236}">
                  <a16:creationId xmlns:a16="http://schemas.microsoft.com/office/drawing/2014/main" id="{A2AD213B-1EEA-43A3-9DB9-4BE86FCB0B43}"/>
                </a:ext>
              </a:extLst>
            </p:cNvPr>
            <p:cNvSpPr txBox="1"/>
            <p:nvPr/>
          </p:nvSpPr>
          <p:spPr>
            <a:xfrm>
              <a:off x="525451" y="2162888"/>
              <a:ext cx="1460092"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Logs (unstructured)</a:t>
              </a:r>
            </a:p>
          </p:txBody>
        </p:sp>
        <p:pic>
          <p:nvPicPr>
            <p:cNvPr id="194" name="Picture 193" descr="Icon of a scenery of mountain and moon&#10;representing photography">
              <a:extLst>
                <a:ext uri="{FF2B5EF4-FFF2-40B4-BE49-F238E27FC236}">
                  <a16:creationId xmlns:a16="http://schemas.microsoft.com/office/drawing/2014/main" id="{47C79336-0403-40C3-8BE8-56FB54DC4CAC}"/>
                </a:ext>
              </a:extLst>
            </p:cNvPr>
            <p:cNvPicPr>
              <a:picLocks noChangeAspect="1"/>
            </p:cNvPicPr>
            <p:nvPr/>
          </p:nvPicPr>
          <p:blipFill>
            <a:blip r:embed="rId4"/>
            <a:stretch>
              <a:fillRect/>
            </a:stretch>
          </p:blipFill>
          <p:spPr>
            <a:xfrm>
              <a:off x="549430" y="2529536"/>
              <a:ext cx="604314" cy="604314"/>
            </a:xfrm>
            <a:prstGeom prst="rect">
              <a:avLst/>
            </a:prstGeom>
          </p:spPr>
        </p:pic>
        <p:sp>
          <p:nvSpPr>
            <p:cNvPr id="107" name="TextBox 106">
              <a:extLst>
                <a:ext uri="{FF2B5EF4-FFF2-40B4-BE49-F238E27FC236}">
                  <a16:creationId xmlns:a16="http://schemas.microsoft.com/office/drawing/2014/main" id="{C244C5DC-966E-4AF7-9169-369874C384E9}"/>
                </a:ext>
              </a:extLst>
            </p:cNvPr>
            <p:cNvSpPr txBox="1"/>
            <p:nvPr/>
          </p:nvSpPr>
          <p:spPr>
            <a:xfrm>
              <a:off x="525452" y="3154134"/>
              <a:ext cx="1491119"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Media (unstructured)</a:t>
              </a:r>
            </a:p>
          </p:txBody>
        </p:sp>
        <p:pic>
          <p:nvPicPr>
            <p:cNvPr id="196" name="Picture 195" descr="Icon of books stacked together">
              <a:extLst>
                <a:ext uri="{FF2B5EF4-FFF2-40B4-BE49-F238E27FC236}">
                  <a16:creationId xmlns:a16="http://schemas.microsoft.com/office/drawing/2014/main" id="{A46ABBAF-E144-4D58-ABCC-8FCDF89FD952}"/>
                </a:ext>
              </a:extLst>
            </p:cNvPr>
            <p:cNvPicPr>
              <a:picLocks noChangeAspect="1"/>
            </p:cNvPicPr>
            <p:nvPr/>
          </p:nvPicPr>
          <p:blipFill>
            <a:blip r:embed="rId5"/>
            <a:stretch>
              <a:fillRect/>
            </a:stretch>
          </p:blipFill>
          <p:spPr>
            <a:xfrm>
              <a:off x="549430" y="3509658"/>
              <a:ext cx="604314" cy="604314"/>
            </a:xfrm>
            <a:prstGeom prst="rect">
              <a:avLst/>
            </a:prstGeom>
          </p:spPr>
        </p:pic>
        <p:sp>
          <p:nvSpPr>
            <p:cNvPr id="108" name="TextBox 107">
              <a:extLst>
                <a:ext uri="{FF2B5EF4-FFF2-40B4-BE49-F238E27FC236}">
                  <a16:creationId xmlns:a16="http://schemas.microsoft.com/office/drawing/2014/main" id="{9730AE20-D496-4EB5-B7E3-E3ABB7EA1C48}"/>
                </a:ext>
              </a:extLst>
            </p:cNvPr>
            <p:cNvSpPr txBox="1"/>
            <p:nvPr/>
          </p:nvSpPr>
          <p:spPr>
            <a:xfrm>
              <a:off x="525449" y="4145040"/>
              <a:ext cx="1391107" cy="166200"/>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Files (unstructured)</a:t>
              </a:r>
            </a:p>
          </p:txBody>
        </p:sp>
        <p:pic>
          <p:nvPicPr>
            <p:cNvPr id="198" name="Picture 197" descr="Icon of a webpage showing six squares">
              <a:extLst>
                <a:ext uri="{FF2B5EF4-FFF2-40B4-BE49-F238E27FC236}">
                  <a16:creationId xmlns:a16="http://schemas.microsoft.com/office/drawing/2014/main" id="{AB90A2CA-044B-40B9-BFE6-2C8D8FBA18D7}"/>
                </a:ext>
              </a:extLst>
            </p:cNvPr>
            <p:cNvPicPr>
              <a:picLocks noChangeAspect="1"/>
            </p:cNvPicPr>
            <p:nvPr/>
          </p:nvPicPr>
          <p:blipFill>
            <a:blip r:embed="rId6"/>
            <a:stretch>
              <a:fillRect/>
            </a:stretch>
          </p:blipFill>
          <p:spPr>
            <a:xfrm>
              <a:off x="549430" y="4500563"/>
              <a:ext cx="604314" cy="604314"/>
            </a:xfrm>
            <a:prstGeom prst="rect">
              <a:avLst/>
            </a:prstGeom>
          </p:spPr>
        </p:pic>
        <p:sp>
          <p:nvSpPr>
            <p:cNvPr id="109" name="TextBox 108">
              <a:extLst>
                <a:ext uri="{FF2B5EF4-FFF2-40B4-BE49-F238E27FC236}">
                  <a16:creationId xmlns:a16="http://schemas.microsoft.com/office/drawing/2014/main" id="{99F032E8-12CC-4575-81A2-3027A1C78974}"/>
                </a:ext>
              </a:extLst>
            </p:cNvPr>
            <p:cNvSpPr txBox="1"/>
            <p:nvPr/>
          </p:nvSpPr>
          <p:spPr>
            <a:xfrm>
              <a:off x="525449" y="5128965"/>
              <a:ext cx="1391107" cy="332399"/>
            </a:xfrm>
            <a:prstGeom prst="rect">
              <a:avLst/>
            </a:prstGeom>
            <a:noFill/>
          </p:spPr>
          <p:txBody>
            <a:bodyPr wrap="square" lIns="0" tIns="0" rIns="0" bIns="0" rtlCol="0" anchor="ctr" anchorCtr="0">
              <a:spAutoFit/>
            </a:bodyPr>
            <a:lstStyle/>
            <a:p>
              <a:pPr defTabSz="685775">
                <a:lnSpc>
                  <a:spcPct val="90000"/>
                </a:lnSpc>
                <a:defRPr/>
              </a:pPr>
              <a:r>
                <a:rPr lang="en-US" sz="900" dirty="0">
                  <a:latin typeface="+mj-lt"/>
                </a:rPr>
                <a:t>Business/custom apps (structured)</a:t>
              </a:r>
            </a:p>
          </p:txBody>
        </p:sp>
        <p:cxnSp>
          <p:nvCxnSpPr>
            <p:cNvPr id="136" name="Straight Arrow Connector 135" descr="Arrow pointing right">
              <a:extLst>
                <a:ext uri="{FF2B5EF4-FFF2-40B4-BE49-F238E27FC236}">
                  <a16:creationId xmlns:a16="http://schemas.microsoft.com/office/drawing/2014/main" id="{B834FD2A-461F-4876-B4F4-AC8C641A86EA}"/>
                </a:ext>
                <a:ext uri="{C183D7F6-B498-43B3-948B-1728B52AA6E4}">
                  <adec:decorative xmlns:adec="http://schemas.microsoft.com/office/drawing/2017/decorative" val="0"/>
                </a:ext>
              </a:extLst>
            </p:cNvPr>
            <p:cNvCxnSpPr>
              <a:cxnSpLocks/>
            </p:cNvCxnSpPr>
            <p:nvPr/>
          </p:nvCxnSpPr>
          <p:spPr>
            <a:xfrm>
              <a:off x="2099387" y="2246869"/>
              <a:ext cx="278685" cy="0"/>
            </a:xfrm>
            <a:prstGeom prst="straightConnector1">
              <a:avLst/>
            </a:prstGeom>
            <a:noFill/>
            <a:ln w="28575" cap="flat" cmpd="sng" algn="ctr">
              <a:solidFill>
                <a:schemeClr val="bg1">
                  <a:lumMod val="50000"/>
                </a:schemeClr>
              </a:solidFill>
              <a:prstDash val="solid"/>
              <a:headEnd type="none" w="lg" len="med"/>
              <a:tailEnd type="triangle" w="lg" len="med"/>
            </a:ln>
            <a:effectLst/>
          </p:spPr>
        </p:cxnSp>
        <p:sp>
          <p:nvSpPr>
            <p:cNvPr id="50" name="Freeform: Shape 49">
              <a:extLst>
                <a:ext uri="{FF2B5EF4-FFF2-40B4-BE49-F238E27FC236}">
                  <a16:creationId xmlns:a16="http://schemas.microsoft.com/office/drawing/2014/main" id="{2FB76C64-053E-4C28-9F96-484B3703B074}"/>
                </a:ext>
              </a:extLst>
            </p:cNvPr>
            <p:cNvSpPr/>
            <p:nvPr/>
          </p:nvSpPr>
          <p:spPr bwMode="auto">
            <a:xfrm>
              <a:off x="2385313"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1142061 h 2683752"/>
                <a:gd name="connsiteX3" fmla="*/ 3017539 w 3050538"/>
                <a:gd name="connsiteY3" fmla="*/ 1152304 h 2683752"/>
                <a:gd name="connsiteX4" fmla="*/ 2891882 w 3050538"/>
                <a:gd name="connsiteY4" fmla="*/ 1341876 h 2683752"/>
                <a:gd name="connsiteX5" fmla="*/ 3017539 w 3050538"/>
                <a:gd name="connsiteY5" fmla="*/ 1531448 h 2683752"/>
                <a:gd name="connsiteX6" fmla="*/ 3050538 w 3050538"/>
                <a:gd name="connsiteY6" fmla="*/ 1541692 h 2683752"/>
                <a:gd name="connsiteX7" fmla="*/ 3050538 w 3050538"/>
                <a:gd name="connsiteY7" fmla="*/ 2683752 h 2683752"/>
                <a:gd name="connsiteX8" fmla="*/ 1644552 w 3050538"/>
                <a:gd name="connsiteY8" fmla="*/ 2683752 h 2683752"/>
                <a:gd name="connsiteX9" fmla="*/ 1642282 w 3050538"/>
                <a:gd name="connsiteY9" fmla="*/ 2676439 h 2683752"/>
                <a:gd name="connsiteX10" fmla="*/ 1452710 w 3050538"/>
                <a:gd name="connsiteY10" fmla="*/ 2550782 h 2683752"/>
                <a:gd name="connsiteX11" fmla="*/ 1263138 w 3050538"/>
                <a:gd name="connsiteY11" fmla="*/ 2676439 h 2683752"/>
                <a:gd name="connsiteX12" fmla="*/ 1260868 w 3050538"/>
                <a:gd name="connsiteY12" fmla="*/ 2683752 h 2683752"/>
                <a:gd name="connsiteX13" fmla="*/ 0 w 3050538"/>
                <a:gd name="connsiteY13" fmla="*/ 2683752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50538" h="2683752">
                  <a:moveTo>
                    <a:pt x="0" y="0"/>
                  </a:moveTo>
                  <a:lnTo>
                    <a:pt x="3050538" y="0"/>
                  </a:lnTo>
                  <a:lnTo>
                    <a:pt x="3050538" y="1142061"/>
                  </a:lnTo>
                  <a:lnTo>
                    <a:pt x="3017539" y="1152304"/>
                  </a:lnTo>
                  <a:cubicBezTo>
                    <a:pt x="2943696" y="1183537"/>
                    <a:pt x="2891882" y="1256656"/>
                    <a:pt x="2891882" y="1341876"/>
                  </a:cubicBezTo>
                  <a:cubicBezTo>
                    <a:pt x="2891882" y="1427096"/>
                    <a:pt x="2943696" y="1500215"/>
                    <a:pt x="3017539" y="1531448"/>
                  </a:cubicBezTo>
                  <a:lnTo>
                    <a:pt x="3050538" y="1541692"/>
                  </a:lnTo>
                  <a:lnTo>
                    <a:pt x="3050538" y="2683752"/>
                  </a:lnTo>
                  <a:lnTo>
                    <a:pt x="1644552" y="2683752"/>
                  </a:lnTo>
                  <a:lnTo>
                    <a:pt x="1642282" y="2676439"/>
                  </a:lnTo>
                  <a:cubicBezTo>
                    <a:pt x="1611049" y="2602596"/>
                    <a:pt x="1537930" y="2550782"/>
                    <a:pt x="1452710" y="2550782"/>
                  </a:cubicBezTo>
                  <a:cubicBezTo>
                    <a:pt x="1367490" y="2550782"/>
                    <a:pt x="1294371" y="2602596"/>
                    <a:pt x="1263138" y="2676439"/>
                  </a:cubicBezTo>
                  <a:lnTo>
                    <a:pt x="1260868" y="2683752"/>
                  </a:lnTo>
                  <a:lnTo>
                    <a:pt x="0" y="2683752"/>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Ingest &amp; Prep</a:t>
              </a:r>
            </a:p>
            <a:p>
              <a:pPr algn="ctr" defTabSz="699354" fontAlgn="base">
                <a:spcBef>
                  <a:spcPct val="0"/>
                </a:spcBef>
                <a:spcAft>
                  <a:spcPct val="0"/>
                </a:spcAft>
              </a:pPr>
              <a:endParaRPr lang="en-US" sz="1500" dirty="0">
                <a:solidFill>
                  <a:schemeClr val="tx2"/>
                </a:solidFill>
                <a:latin typeface="+mj-lt"/>
              </a:endParaRPr>
            </a:p>
          </p:txBody>
        </p:sp>
        <p:pic>
          <p:nvPicPr>
            <p:cNvPr id="79" name="Picture 12" descr="Azure Data Factory icon">
              <a:extLst>
                <a:ext uri="{FF2B5EF4-FFF2-40B4-BE49-F238E27FC236}">
                  <a16:creationId xmlns:a16="http://schemas.microsoft.com/office/drawing/2014/main" id="{724A252F-66C1-4359-AA5A-D048BB7633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583011" y="1964639"/>
              <a:ext cx="527196" cy="42157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67E213D0-688D-421A-B15A-6CC6718BA06E}"/>
                </a:ext>
              </a:extLst>
            </p:cNvPr>
            <p:cNvSpPr txBox="1"/>
            <p:nvPr/>
          </p:nvSpPr>
          <p:spPr>
            <a:xfrm>
              <a:off x="3262951" y="1964638"/>
              <a:ext cx="1571371" cy="221599"/>
            </a:xfrm>
            <a:prstGeom prst="rect">
              <a:avLst/>
            </a:prstGeom>
            <a:noFill/>
          </p:spPr>
          <p:txBody>
            <a:bodyPr wrap="none" lIns="0" tIns="0" rIns="0" bIns="0" rtlCol="0">
              <a:spAutoFit/>
            </a:bodyPr>
            <a:lstStyle/>
            <a:p>
              <a:pPr>
                <a:lnSpc>
                  <a:spcPct val="90000"/>
                </a:lnSpc>
                <a:defRPr/>
              </a:pPr>
              <a:r>
                <a:rPr lang="en-US" sz="1200" dirty="0">
                  <a:latin typeface="+mj-lt"/>
                </a:rPr>
                <a:t>Azure Data Factory</a:t>
              </a:r>
            </a:p>
          </p:txBody>
        </p:sp>
        <p:sp>
          <p:nvSpPr>
            <p:cNvPr id="80" name="TextBox 79">
              <a:extLst>
                <a:ext uri="{FF2B5EF4-FFF2-40B4-BE49-F238E27FC236}">
                  <a16:creationId xmlns:a16="http://schemas.microsoft.com/office/drawing/2014/main" id="{D0CF1CF1-2185-4CBE-93F1-33C764AE4DD6}"/>
                </a:ext>
              </a:extLst>
            </p:cNvPr>
            <p:cNvSpPr txBox="1"/>
            <p:nvPr/>
          </p:nvSpPr>
          <p:spPr>
            <a:xfrm>
              <a:off x="3262951" y="2244012"/>
              <a:ext cx="1959452"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Code-free data transformation and  ingestion from 90+ data integration connectors</a:t>
              </a:r>
            </a:p>
          </p:txBody>
        </p:sp>
        <p:pic>
          <p:nvPicPr>
            <p:cNvPr id="205" name="Picture 204" descr="Azure Databricks icon">
              <a:extLst>
                <a:ext uri="{FF2B5EF4-FFF2-40B4-BE49-F238E27FC236}">
                  <a16:creationId xmlns:a16="http://schemas.microsoft.com/office/drawing/2014/main" id="{1E17CA44-1FF7-4677-BAAD-7510D5A8E38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578281" y="3053632"/>
              <a:ext cx="571433" cy="526707"/>
            </a:xfrm>
            <a:prstGeom prst="rect">
              <a:avLst/>
            </a:prstGeom>
          </p:spPr>
        </p:pic>
        <p:sp>
          <p:nvSpPr>
            <p:cNvPr id="86" name="TextBox 85">
              <a:extLst>
                <a:ext uri="{FF2B5EF4-FFF2-40B4-BE49-F238E27FC236}">
                  <a16:creationId xmlns:a16="http://schemas.microsoft.com/office/drawing/2014/main" id="{13A1E94C-FBC4-4062-A20E-9A862642E069}"/>
                </a:ext>
              </a:extLst>
            </p:cNvPr>
            <p:cNvSpPr txBox="1"/>
            <p:nvPr/>
          </p:nvSpPr>
          <p:spPr>
            <a:xfrm>
              <a:off x="3262951" y="3053632"/>
              <a:ext cx="1989007" cy="387799"/>
            </a:xfrm>
            <a:prstGeom prst="rect">
              <a:avLst/>
            </a:prstGeom>
            <a:noFill/>
          </p:spPr>
          <p:txBody>
            <a:bodyPr wrap="square" lIns="0" tIns="0" rIns="0" bIns="0" rtlCol="0">
              <a:spAutoFit/>
            </a:bodyPr>
            <a:lstStyle/>
            <a:p>
              <a:pPr>
                <a:lnSpc>
                  <a:spcPct val="90000"/>
                </a:lnSpc>
                <a:defRPr/>
              </a:pPr>
              <a:r>
                <a:rPr lang="en-US" sz="1200" dirty="0">
                  <a:latin typeface="+mj-lt"/>
                </a:rPr>
                <a:t>Azure Databricks</a:t>
              </a:r>
              <a:br>
                <a:rPr lang="en-US" sz="1200" dirty="0">
                  <a:latin typeface="+mj-lt"/>
                </a:rPr>
              </a:br>
              <a:r>
                <a:rPr lang="en-US" sz="900" dirty="0"/>
                <a:t>(Data prep)</a:t>
              </a:r>
              <a:endParaRPr lang="en-US" sz="1200" dirty="0"/>
            </a:p>
          </p:txBody>
        </p:sp>
        <p:sp>
          <p:nvSpPr>
            <p:cNvPr id="85" name="TextBox 84">
              <a:extLst>
                <a:ext uri="{FF2B5EF4-FFF2-40B4-BE49-F238E27FC236}">
                  <a16:creationId xmlns:a16="http://schemas.microsoft.com/office/drawing/2014/main" id="{1E8CDB98-9046-45EB-BB85-E87D50A8C67F}"/>
                </a:ext>
              </a:extLst>
            </p:cNvPr>
            <p:cNvSpPr txBox="1"/>
            <p:nvPr/>
          </p:nvSpPr>
          <p:spPr>
            <a:xfrm>
              <a:off x="3262951" y="3514421"/>
              <a:ext cx="1842451" cy="369332"/>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Up to 10x faster than vanilla Spark</a:t>
              </a:r>
            </a:p>
          </p:txBody>
        </p:sp>
        <p:pic>
          <p:nvPicPr>
            <p:cNvPr id="87" name="Picture 86" descr="Arrow pointing from Ingest &amp; Prep towards Model &amp; Serve">
              <a:extLst>
                <a:ext uri="{FF2B5EF4-FFF2-40B4-BE49-F238E27FC236}">
                  <a16:creationId xmlns:a16="http://schemas.microsoft.com/office/drawing/2014/main" id="{7F7C7FE6-6A13-410C-8940-74EA0F558CBE}"/>
                </a:ext>
              </a:extLst>
            </p:cNvPr>
            <p:cNvPicPr>
              <a:picLocks noChangeAspect="1"/>
            </p:cNvPicPr>
            <p:nvPr/>
          </p:nvPicPr>
          <p:blipFill>
            <a:blip r:embed="rId9"/>
            <a:stretch>
              <a:fillRect/>
            </a:stretch>
          </p:blipFill>
          <p:spPr>
            <a:xfrm>
              <a:off x="5277038" y="2602837"/>
              <a:ext cx="413004" cy="413004"/>
            </a:xfrm>
            <a:prstGeom prst="rect">
              <a:avLst/>
            </a:prstGeom>
          </p:spPr>
        </p:pic>
        <p:sp>
          <p:nvSpPr>
            <p:cNvPr id="64" name="Freeform: Shape 63">
              <a:extLst>
                <a:ext uri="{FF2B5EF4-FFF2-40B4-BE49-F238E27FC236}">
                  <a16:creationId xmlns:a16="http://schemas.microsoft.com/office/drawing/2014/main" id="{6849EE8E-8051-4124-A532-29C915AE0598}"/>
                </a:ext>
              </a:extLst>
            </p:cNvPr>
            <p:cNvSpPr/>
            <p:nvPr/>
          </p:nvSpPr>
          <p:spPr bwMode="auto">
            <a:xfrm>
              <a:off x="5550217"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1146832 h 2683752"/>
                <a:gd name="connsiteX3" fmla="*/ 3032909 w 3050538"/>
                <a:gd name="connsiteY3" fmla="*/ 1152304 h 2683752"/>
                <a:gd name="connsiteX4" fmla="*/ 2907252 w 3050538"/>
                <a:gd name="connsiteY4" fmla="*/ 1341876 h 2683752"/>
                <a:gd name="connsiteX5" fmla="*/ 3032909 w 3050538"/>
                <a:gd name="connsiteY5" fmla="*/ 1531448 h 2683752"/>
                <a:gd name="connsiteX6" fmla="*/ 3050538 w 3050538"/>
                <a:gd name="connsiteY6" fmla="*/ 1536920 h 2683752"/>
                <a:gd name="connsiteX7" fmla="*/ 3050538 w 3050538"/>
                <a:gd name="connsiteY7" fmla="*/ 2683752 h 2683752"/>
                <a:gd name="connsiteX8" fmla="*/ 1724716 w 3050538"/>
                <a:gd name="connsiteY8" fmla="*/ 2683752 h 2683752"/>
                <a:gd name="connsiteX9" fmla="*/ 1714841 w 3050538"/>
                <a:gd name="connsiteY9" fmla="*/ 2651942 h 2683752"/>
                <a:gd name="connsiteX10" fmla="*/ 1525269 w 3050538"/>
                <a:gd name="connsiteY10" fmla="*/ 2526285 h 2683752"/>
                <a:gd name="connsiteX11" fmla="*/ 1335697 w 3050538"/>
                <a:gd name="connsiteY11" fmla="*/ 2651942 h 2683752"/>
                <a:gd name="connsiteX12" fmla="*/ 1325823 w 3050538"/>
                <a:gd name="connsiteY12" fmla="*/ 2683752 h 2683752"/>
                <a:gd name="connsiteX13" fmla="*/ 0 w 3050538"/>
                <a:gd name="connsiteY13" fmla="*/ 2683752 h 2683752"/>
                <a:gd name="connsiteX14" fmla="*/ 0 w 3050538"/>
                <a:gd name="connsiteY14" fmla="*/ 1533785 h 2683752"/>
                <a:gd name="connsiteX15" fmla="*/ 7530 w 3050538"/>
                <a:gd name="connsiteY15" fmla="*/ 1531448 h 2683752"/>
                <a:gd name="connsiteX16" fmla="*/ 133186 w 3050538"/>
                <a:gd name="connsiteY16" fmla="*/ 1341876 h 2683752"/>
                <a:gd name="connsiteX17" fmla="*/ 7530 w 3050538"/>
                <a:gd name="connsiteY17" fmla="*/ 1152304 h 2683752"/>
                <a:gd name="connsiteX18" fmla="*/ 0 w 3050538"/>
                <a:gd name="connsiteY18" fmla="*/ 1149967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0538" h="2683752">
                  <a:moveTo>
                    <a:pt x="0" y="0"/>
                  </a:moveTo>
                  <a:lnTo>
                    <a:pt x="3050538" y="0"/>
                  </a:lnTo>
                  <a:lnTo>
                    <a:pt x="3050538" y="1146832"/>
                  </a:lnTo>
                  <a:lnTo>
                    <a:pt x="3032909" y="1152304"/>
                  </a:lnTo>
                  <a:cubicBezTo>
                    <a:pt x="2959066" y="1183537"/>
                    <a:pt x="2907252" y="1256656"/>
                    <a:pt x="2907252" y="1341876"/>
                  </a:cubicBezTo>
                  <a:cubicBezTo>
                    <a:pt x="2907252" y="1427096"/>
                    <a:pt x="2959066" y="1500215"/>
                    <a:pt x="3032909" y="1531448"/>
                  </a:cubicBezTo>
                  <a:lnTo>
                    <a:pt x="3050538" y="1536920"/>
                  </a:lnTo>
                  <a:lnTo>
                    <a:pt x="3050538" y="2683752"/>
                  </a:lnTo>
                  <a:lnTo>
                    <a:pt x="1724716" y="2683752"/>
                  </a:lnTo>
                  <a:lnTo>
                    <a:pt x="1714841" y="2651942"/>
                  </a:lnTo>
                  <a:cubicBezTo>
                    <a:pt x="1683608" y="2578099"/>
                    <a:pt x="1610490" y="2526285"/>
                    <a:pt x="1525269" y="2526285"/>
                  </a:cubicBezTo>
                  <a:cubicBezTo>
                    <a:pt x="1440049" y="2526285"/>
                    <a:pt x="1366930" y="2578099"/>
                    <a:pt x="1335697" y="2651942"/>
                  </a:cubicBezTo>
                  <a:lnTo>
                    <a:pt x="1325823" y="2683752"/>
                  </a:lnTo>
                  <a:lnTo>
                    <a:pt x="0" y="2683752"/>
                  </a:lnTo>
                  <a:lnTo>
                    <a:pt x="0" y="1533785"/>
                  </a:lnTo>
                  <a:lnTo>
                    <a:pt x="7530" y="1531448"/>
                  </a:lnTo>
                  <a:cubicBezTo>
                    <a:pt x="81373" y="1500215"/>
                    <a:pt x="133186" y="1427096"/>
                    <a:pt x="133186" y="1341876"/>
                  </a:cubicBezTo>
                  <a:cubicBezTo>
                    <a:pt x="133186" y="1256656"/>
                    <a:pt x="81373" y="1183537"/>
                    <a:pt x="7530" y="1152304"/>
                  </a:cubicBezTo>
                  <a:lnTo>
                    <a:pt x="0" y="1149967"/>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Model &amp; Serve</a:t>
              </a:r>
            </a:p>
            <a:p>
              <a:pPr algn="ctr" defTabSz="699354" fontAlgn="base">
                <a:spcBef>
                  <a:spcPct val="0"/>
                </a:spcBef>
                <a:spcAft>
                  <a:spcPct val="0"/>
                </a:spcAft>
              </a:pPr>
              <a:endParaRPr lang="en-US" sz="1500" dirty="0">
                <a:solidFill>
                  <a:schemeClr val="tx2"/>
                </a:solidFill>
                <a:latin typeface="+mj-lt"/>
              </a:endParaRPr>
            </a:p>
          </p:txBody>
        </p:sp>
        <p:pic>
          <p:nvPicPr>
            <p:cNvPr id="88" name="Picture 87" descr="Azure Synapse Analytics logo">
              <a:extLst>
                <a:ext uri="{FF2B5EF4-FFF2-40B4-BE49-F238E27FC236}">
                  <a16:creationId xmlns:a16="http://schemas.microsoft.com/office/drawing/2014/main" id="{A86FE76F-1C7E-4656-8820-2079A54983FD}"/>
                </a:ext>
                <a:ext uri="{C183D7F6-B498-43B3-948B-1728B52AA6E4}">
                  <adec:decorative xmlns:adec="http://schemas.microsoft.com/office/drawing/2017/decorative" val="0"/>
                </a:ext>
              </a:extLst>
            </p:cNvPr>
            <p:cNvPicPr>
              <a:picLocks noChangeAspect="1"/>
            </p:cNvPicPr>
            <p:nvPr/>
          </p:nvPicPr>
          <p:blipFill>
            <a:blip r:embed="rId10"/>
            <a:stretch>
              <a:fillRect/>
            </a:stretch>
          </p:blipFill>
          <p:spPr>
            <a:xfrm>
              <a:off x="5803074" y="1964639"/>
              <a:ext cx="510415" cy="509500"/>
            </a:xfrm>
            <a:prstGeom prst="rect">
              <a:avLst/>
            </a:prstGeom>
          </p:spPr>
        </p:pic>
        <p:sp>
          <p:nvSpPr>
            <p:cNvPr id="91" name="TextBox 90">
              <a:extLst>
                <a:ext uri="{FF2B5EF4-FFF2-40B4-BE49-F238E27FC236}">
                  <a16:creationId xmlns:a16="http://schemas.microsoft.com/office/drawing/2014/main" id="{53270349-92E1-45A1-BD09-DE21483E8012}"/>
                </a:ext>
              </a:extLst>
            </p:cNvPr>
            <p:cNvSpPr txBox="1"/>
            <p:nvPr/>
          </p:nvSpPr>
          <p:spPr>
            <a:xfrm>
              <a:off x="6419684" y="1964638"/>
              <a:ext cx="2035731" cy="387799"/>
            </a:xfrm>
            <a:prstGeom prst="rect">
              <a:avLst/>
            </a:prstGeom>
            <a:noFill/>
          </p:spPr>
          <p:txBody>
            <a:bodyPr wrap="square" lIns="0" tIns="0" rIns="0" bIns="0" rtlCol="0">
              <a:spAutoFit/>
            </a:bodyPr>
            <a:lstStyle/>
            <a:p>
              <a:pPr>
                <a:lnSpc>
                  <a:spcPct val="90000"/>
                </a:lnSpc>
                <a:defRPr/>
              </a:pPr>
              <a:r>
                <a:rPr lang="en-US" sz="1200" dirty="0">
                  <a:latin typeface="+mj-lt"/>
                </a:rPr>
                <a:t>Azure Synapse Analytics</a:t>
              </a:r>
            </a:p>
            <a:p>
              <a:pPr>
                <a:lnSpc>
                  <a:spcPct val="90000"/>
                </a:lnSpc>
                <a:defRPr/>
              </a:pPr>
              <a:r>
                <a:rPr lang="en-US" sz="900" dirty="0"/>
                <a:t>(Data Warehouse)</a:t>
              </a:r>
            </a:p>
          </p:txBody>
        </p:sp>
        <p:sp>
          <p:nvSpPr>
            <p:cNvPr id="90" name="TextBox 89">
              <a:extLst>
                <a:ext uri="{FF2B5EF4-FFF2-40B4-BE49-F238E27FC236}">
                  <a16:creationId xmlns:a16="http://schemas.microsoft.com/office/drawing/2014/main" id="{C09029C0-D1B6-4313-9EDE-8E9876D608A6}"/>
                </a:ext>
              </a:extLst>
            </p:cNvPr>
            <p:cNvSpPr txBox="1"/>
            <p:nvPr/>
          </p:nvSpPr>
          <p:spPr>
            <a:xfrm>
              <a:off x="6419684" y="2652778"/>
              <a:ext cx="1719429"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Up to 14x faster and costs 94% less than other cloud providers</a:t>
              </a:r>
            </a:p>
          </p:txBody>
        </p:sp>
        <p:pic>
          <p:nvPicPr>
            <p:cNvPr id="89" name="Picture 88" descr="Arrow pointing from Model &amp; Serve towards Visualize">
              <a:extLst>
                <a:ext uri="{FF2B5EF4-FFF2-40B4-BE49-F238E27FC236}">
                  <a16:creationId xmlns:a16="http://schemas.microsoft.com/office/drawing/2014/main" id="{0F75CD08-7043-4506-9613-B36EE6A43784}"/>
                </a:ext>
              </a:extLst>
            </p:cNvPr>
            <p:cNvPicPr>
              <a:picLocks noChangeAspect="1"/>
            </p:cNvPicPr>
            <p:nvPr/>
          </p:nvPicPr>
          <p:blipFill>
            <a:blip r:embed="rId9"/>
            <a:stretch>
              <a:fillRect/>
            </a:stretch>
          </p:blipFill>
          <p:spPr>
            <a:xfrm>
              <a:off x="8457469" y="2593461"/>
              <a:ext cx="413004" cy="413004"/>
            </a:xfrm>
            <a:prstGeom prst="rect">
              <a:avLst/>
            </a:prstGeom>
          </p:spPr>
        </p:pic>
        <p:sp>
          <p:nvSpPr>
            <p:cNvPr id="69" name="Freeform: Shape 68">
              <a:extLst>
                <a:ext uri="{FF2B5EF4-FFF2-40B4-BE49-F238E27FC236}">
                  <a16:creationId xmlns:a16="http://schemas.microsoft.com/office/drawing/2014/main" id="{9E9954E8-5023-465B-97D7-6D170854A9F5}"/>
                </a:ext>
              </a:extLst>
            </p:cNvPr>
            <p:cNvSpPr/>
            <p:nvPr/>
          </p:nvSpPr>
          <p:spPr bwMode="auto">
            <a:xfrm>
              <a:off x="8725663" y="1457325"/>
              <a:ext cx="3050538" cy="2683752"/>
            </a:xfrm>
            <a:custGeom>
              <a:avLst/>
              <a:gdLst>
                <a:gd name="connsiteX0" fmla="*/ 0 w 3050538"/>
                <a:gd name="connsiteY0" fmla="*/ 0 h 2683752"/>
                <a:gd name="connsiteX1" fmla="*/ 3050538 w 3050538"/>
                <a:gd name="connsiteY1" fmla="*/ 0 h 2683752"/>
                <a:gd name="connsiteX2" fmla="*/ 3050538 w 3050538"/>
                <a:gd name="connsiteY2" fmla="*/ 2683752 h 2683752"/>
                <a:gd name="connsiteX3" fmla="*/ 0 w 3050538"/>
                <a:gd name="connsiteY3" fmla="*/ 2683752 h 2683752"/>
                <a:gd name="connsiteX4" fmla="*/ 0 w 3050538"/>
                <a:gd name="connsiteY4" fmla="*/ 1536920 h 2683752"/>
                <a:gd name="connsiteX5" fmla="*/ 17629 w 3050538"/>
                <a:gd name="connsiteY5" fmla="*/ 1531448 h 2683752"/>
                <a:gd name="connsiteX6" fmla="*/ 143286 w 3050538"/>
                <a:gd name="connsiteY6" fmla="*/ 1341876 h 2683752"/>
                <a:gd name="connsiteX7" fmla="*/ 17629 w 3050538"/>
                <a:gd name="connsiteY7" fmla="*/ 1152304 h 2683752"/>
                <a:gd name="connsiteX8" fmla="*/ 0 w 3050538"/>
                <a:gd name="connsiteY8" fmla="*/ 1146832 h 26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0538" h="2683752">
                  <a:moveTo>
                    <a:pt x="0" y="0"/>
                  </a:moveTo>
                  <a:lnTo>
                    <a:pt x="3050538" y="0"/>
                  </a:lnTo>
                  <a:lnTo>
                    <a:pt x="3050538" y="2683752"/>
                  </a:lnTo>
                  <a:lnTo>
                    <a:pt x="0" y="2683752"/>
                  </a:lnTo>
                  <a:lnTo>
                    <a:pt x="0" y="1536920"/>
                  </a:lnTo>
                  <a:lnTo>
                    <a:pt x="17629" y="1531448"/>
                  </a:lnTo>
                  <a:cubicBezTo>
                    <a:pt x="91472" y="1500215"/>
                    <a:pt x="143286" y="1427096"/>
                    <a:pt x="143286" y="1341876"/>
                  </a:cubicBezTo>
                  <a:cubicBezTo>
                    <a:pt x="143286" y="1256656"/>
                    <a:pt x="91472" y="1183537"/>
                    <a:pt x="17629" y="1152304"/>
                  </a:cubicBezTo>
                  <a:lnTo>
                    <a:pt x="0" y="1146832"/>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Visualize</a:t>
              </a:r>
            </a:p>
          </p:txBody>
        </p:sp>
        <p:sp>
          <p:nvSpPr>
            <p:cNvPr id="83" name="Freeform: Shape 82" descr="Power BI logo">
              <a:extLst>
                <a:ext uri="{FF2B5EF4-FFF2-40B4-BE49-F238E27FC236}">
                  <a16:creationId xmlns:a16="http://schemas.microsoft.com/office/drawing/2014/main" id="{95D42387-CF86-4C8F-ABF2-71769AD5DFFC}"/>
                </a:ext>
                <a:ext uri="{C183D7F6-B498-43B3-948B-1728B52AA6E4}">
                  <adec:decorative xmlns:adec="http://schemas.microsoft.com/office/drawing/2017/decorative" val="0"/>
                </a:ext>
              </a:extLst>
            </p:cNvPr>
            <p:cNvSpPr>
              <a:spLocks noChangeAspect="1"/>
            </p:cNvSpPr>
            <p:nvPr/>
          </p:nvSpPr>
          <p:spPr bwMode="auto">
            <a:xfrm flipV="1">
              <a:off x="8994987" y="1964638"/>
              <a:ext cx="519604" cy="373086"/>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solidFill>
                  <a:srgbClr val="000000"/>
                </a:solidFill>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2B671959-6E5F-4963-A4AF-21EA3388B943}"/>
                </a:ext>
              </a:extLst>
            </p:cNvPr>
            <p:cNvSpPr txBox="1"/>
            <p:nvPr/>
          </p:nvSpPr>
          <p:spPr>
            <a:xfrm>
              <a:off x="9655345" y="1964638"/>
              <a:ext cx="739263" cy="221599"/>
            </a:xfrm>
            <a:prstGeom prst="rect">
              <a:avLst/>
            </a:prstGeom>
            <a:noFill/>
          </p:spPr>
          <p:txBody>
            <a:bodyPr wrap="none" lIns="0" tIns="0" rIns="0" bIns="0" rtlCol="0">
              <a:spAutoFit/>
            </a:bodyPr>
            <a:lstStyle/>
            <a:p>
              <a:pPr>
                <a:lnSpc>
                  <a:spcPct val="90000"/>
                </a:lnSpc>
                <a:defRPr/>
              </a:pPr>
              <a:r>
                <a:rPr lang="en-US" sz="1200" dirty="0">
                  <a:latin typeface="+mj-lt"/>
                </a:rPr>
                <a:t>Power BI</a:t>
              </a:r>
            </a:p>
          </p:txBody>
        </p:sp>
        <p:sp>
          <p:nvSpPr>
            <p:cNvPr id="93" name="TextBox 92">
              <a:extLst>
                <a:ext uri="{FF2B5EF4-FFF2-40B4-BE49-F238E27FC236}">
                  <a16:creationId xmlns:a16="http://schemas.microsoft.com/office/drawing/2014/main" id="{5F59D8C9-400F-47FF-8683-6E684A5D4493}"/>
                </a:ext>
              </a:extLst>
            </p:cNvPr>
            <p:cNvSpPr txBox="1"/>
            <p:nvPr/>
          </p:nvSpPr>
          <p:spPr>
            <a:xfrm>
              <a:off x="9655345" y="2244012"/>
              <a:ext cx="1927055" cy="553997"/>
            </a:xfrm>
            <a:prstGeom prst="rect">
              <a:avLst/>
            </a:prstGeom>
            <a:noFill/>
          </p:spPr>
          <p:txBody>
            <a:bodyPr wrap="square" lIns="0" tIns="0" rIns="0" bIns="0" rtlCol="0" anchor="t" anchorCtr="0">
              <a:spAutoFit/>
            </a:bodyPr>
            <a:lstStyle/>
            <a:p>
              <a:pPr>
                <a:defRPr/>
              </a:pPr>
              <a:r>
                <a:rPr lang="en-US" sz="900" dirty="0">
                  <a:cs typeface="Segoe UI" panose="020B0502040204020203" pitchFamily="34" charset="0"/>
                </a:rPr>
                <a:t>Leader in the Magic Quadrant for Business Intelligence and Analytics Platforms*</a:t>
              </a:r>
            </a:p>
          </p:txBody>
        </p:sp>
        <p:cxnSp>
          <p:nvCxnSpPr>
            <p:cNvPr id="137" name="Straight Arrow Connector 136" descr="Arrow pointing right">
              <a:extLst>
                <a:ext uri="{FF2B5EF4-FFF2-40B4-BE49-F238E27FC236}">
                  <a16:creationId xmlns:a16="http://schemas.microsoft.com/office/drawing/2014/main" id="{258509CC-8225-45BA-B485-527685362C1D}"/>
                </a:ext>
                <a:ext uri="{C183D7F6-B498-43B3-948B-1728B52AA6E4}">
                  <adec:decorative xmlns:adec="http://schemas.microsoft.com/office/drawing/2017/decorative" val="0"/>
                </a:ext>
              </a:extLst>
            </p:cNvPr>
            <p:cNvCxnSpPr>
              <a:cxnSpLocks/>
            </p:cNvCxnSpPr>
            <p:nvPr/>
          </p:nvCxnSpPr>
          <p:spPr>
            <a:xfrm>
              <a:off x="2099387" y="4881061"/>
              <a:ext cx="277101" cy="0"/>
            </a:xfrm>
            <a:prstGeom prst="straightConnector1">
              <a:avLst/>
            </a:prstGeom>
            <a:noFill/>
            <a:ln w="28575" cap="flat" cmpd="sng" algn="ctr">
              <a:solidFill>
                <a:schemeClr val="bg1">
                  <a:lumMod val="50000"/>
                </a:schemeClr>
              </a:solidFill>
              <a:prstDash val="solid"/>
              <a:headEnd type="none" w="lg" len="med"/>
              <a:tailEnd type="triangle" w="lg" len="med"/>
            </a:ln>
            <a:effectLst/>
          </p:spPr>
        </p:cxnSp>
        <p:pic>
          <p:nvPicPr>
            <p:cNvPr id="92" name="Picture 91" descr="Arrow pointing from Ingest &amp; Prep towards Store">
              <a:extLst>
                <a:ext uri="{FF2B5EF4-FFF2-40B4-BE49-F238E27FC236}">
                  <a16:creationId xmlns:a16="http://schemas.microsoft.com/office/drawing/2014/main" id="{866D6983-A35E-408B-9E37-D559139E9FAC}"/>
                </a:ext>
              </a:extLst>
            </p:cNvPr>
            <p:cNvPicPr>
              <a:picLocks noChangeAspect="1"/>
            </p:cNvPicPr>
            <p:nvPr/>
          </p:nvPicPr>
          <p:blipFill>
            <a:blip r:embed="rId9"/>
            <a:stretch>
              <a:fillRect/>
            </a:stretch>
          </p:blipFill>
          <p:spPr>
            <a:xfrm rot="5400000">
              <a:off x="3634490" y="4016074"/>
              <a:ext cx="413004" cy="413004"/>
            </a:xfrm>
            <a:prstGeom prst="rect">
              <a:avLst/>
            </a:prstGeom>
          </p:spPr>
        </p:pic>
        <p:sp>
          <p:nvSpPr>
            <p:cNvPr id="54" name="Freeform: Shape 53">
              <a:extLst>
                <a:ext uri="{FF2B5EF4-FFF2-40B4-BE49-F238E27FC236}">
                  <a16:creationId xmlns:a16="http://schemas.microsoft.com/office/drawing/2014/main" id="{DDE85C6E-AE27-4303-B99E-DE7B04EB8A05}"/>
                </a:ext>
              </a:extLst>
            </p:cNvPr>
            <p:cNvSpPr/>
            <p:nvPr/>
          </p:nvSpPr>
          <p:spPr bwMode="auto">
            <a:xfrm>
              <a:off x="2378074" y="4237622"/>
              <a:ext cx="9394825" cy="1286876"/>
            </a:xfrm>
            <a:custGeom>
              <a:avLst/>
              <a:gdLst>
                <a:gd name="connsiteX0" fmla="*/ 0 w 9394825"/>
                <a:gd name="connsiteY0" fmla="*/ 0 h 1286876"/>
                <a:gd name="connsiteX1" fmla="*/ 1259009 w 9394825"/>
                <a:gd name="connsiteY1" fmla="*/ 0 h 1286876"/>
                <a:gd name="connsiteX2" fmla="*/ 1270377 w 9394825"/>
                <a:gd name="connsiteY2" fmla="*/ 56309 h 1286876"/>
                <a:gd name="connsiteX3" fmla="*/ 1459949 w 9394825"/>
                <a:gd name="connsiteY3" fmla="*/ 181965 h 1286876"/>
                <a:gd name="connsiteX4" fmla="*/ 1649521 w 9394825"/>
                <a:gd name="connsiteY4" fmla="*/ 56309 h 1286876"/>
                <a:gd name="connsiteX5" fmla="*/ 1660889 w 9394825"/>
                <a:gd name="connsiteY5" fmla="*/ 0 h 1286876"/>
                <a:gd name="connsiteX6" fmla="*/ 4501418 w 9394825"/>
                <a:gd name="connsiteY6" fmla="*/ 0 h 1286876"/>
                <a:gd name="connsiteX7" fmla="*/ 4507840 w 9394825"/>
                <a:gd name="connsiteY7" fmla="*/ 31812 h 1286876"/>
                <a:gd name="connsiteX8" fmla="*/ 4697412 w 9394825"/>
                <a:gd name="connsiteY8" fmla="*/ 157468 h 1286876"/>
                <a:gd name="connsiteX9" fmla="*/ 4886984 w 9394825"/>
                <a:gd name="connsiteY9" fmla="*/ 31812 h 1286876"/>
                <a:gd name="connsiteX10" fmla="*/ 4893407 w 9394825"/>
                <a:gd name="connsiteY10" fmla="*/ 0 h 1286876"/>
                <a:gd name="connsiteX11" fmla="*/ 9394825 w 9394825"/>
                <a:gd name="connsiteY11" fmla="*/ 0 h 1286876"/>
                <a:gd name="connsiteX12" fmla="*/ 9394825 w 9394825"/>
                <a:gd name="connsiteY12" fmla="*/ 1286876 h 1286876"/>
                <a:gd name="connsiteX13" fmla="*/ 0 w 9394825"/>
                <a:gd name="connsiteY13" fmla="*/ 1286876 h 128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94825" h="1286876">
                  <a:moveTo>
                    <a:pt x="0" y="0"/>
                  </a:moveTo>
                  <a:lnTo>
                    <a:pt x="1259009" y="0"/>
                  </a:lnTo>
                  <a:lnTo>
                    <a:pt x="1270377" y="56309"/>
                  </a:lnTo>
                  <a:cubicBezTo>
                    <a:pt x="1301610" y="130152"/>
                    <a:pt x="1374729" y="181965"/>
                    <a:pt x="1459949" y="181965"/>
                  </a:cubicBezTo>
                  <a:cubicBezTo>
                    <a:pt x="1545170" y="181965"/>
                    <a:pt x="1618288" y="130152"/>
                    <a:pt x="1649521" y="56309"/>
                  </a:cubicBezTo>
                  <a:lnTo>
                    <a:pt x="1660889" y="0"/>
                  </a:lnTo>
                  <a:lnTo>
                    <a:pt x="4501418" y="0"/>
                  </a:lnTo>
                  <a:lnTo>
                    <a:pt x="4507840" y="31812"/>
                  </a:lnTo>
                  <a:cubicBezTo>
                    <a:pt x="4539074" y="105655"/>
                    <a:pt x="4612192" y="157468"/>
                    <a:pt x="4697412" y="157468"/>
                  </a:cubicBezTo>
                  <a:cubicBezTo>
                    <a:pt x="4782633" y="157468"/>
                    <a:pt x="4855751" y="105655"/>
                    <a:pt x="4886984" y="31812"/>
                  </a:cubicBezTo>
                  <a:lnTo>
                    <a:pt x="4893407" y="0"/>
                  </a:lnTo>
                  <a:lnTo>
                    <a:pt x="9394825" y="0"/>
                  </a:lnTo>
                  <a:lnTo>
                    <a:pt x="9394825" y="1286876"/>
                  </a:lnTo>
                  <a:lnTo>
                    <a:pt x="0" y="1286876"/>
                  </a:lnTo>
                  <a:close/>
                </a:path>
              </a:pathLst>
            </a:cu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3716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7" name="Graphic 96" descr="Azure Data Lake Storage icon">
              <a:extLst>
                <a:ext uri="{FF2B5EF4-FFF2-40B4-BE49-F238E27FC236}">
                  <a16:creationId xmlns:a16="http://schemas.microsoft.com/office/drawing/2014/main" id="{0B677EA3-B5B9-4E97-A17D-19291DEB93AC}"/>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t="8560" b="8560"/>
            <a:stretch/>
          </p:blipFill>
          <p:spPr>
            <a:xfrm>
              <a:off x="5468293" y="4800523"/>
              <a:ext cx="572091" cy="440446"/>
            </a:xfrm>
            <a:prstGeom prst="rect">
              <a:avLst/>
            </a:prstGeom>
          </p:spPr>
        </p:pic>
        <p:sp>
          <p:nvSpPr>
            <p:cNvPr id="99" name="TextBox 98">
              <a:extLst>
                <a:ext uri="{FF2B5EF4-FFF2-40B4-BE49-F238E27FC236}">
                  <a16:creationId xmlns:a16="http://schemas.microsoft.com/office/drawing/2014/main" id="{25F39C49-BDBF-499F-9F1A-81E324BCDCA6}"/>
                </a:ext>
              </a:extLst>
            </p:cNvPr>
            <p:cNvSpPr txBox="1"/>
            <p:nvPr/>
          </p:nvSpPr>
          <p:spPr>
            <a:xfrm>
              <a:off x="6169238" y="4800523"/>
              <a:ext cx="2010039" cy="221599"/>
            </a:xfrm>
            <a:prstGeom prst="rect">
              <a:avLst/>
            </a:prstGeom>
            <a:noFill/>
          </p:spPr>
          <p:txBody>
            <a:bodyPr wrap="none" lIns="0" tIns="0" rIns="0" bIns="0" rtlCol="0">
              <a:spAutoFit/>
            </a:bodyPr>
            <a:lstStyle/>
            <a:p>
              <a:pPr>
                <a:lnSpc>
                  <a:spcPct val="90000"/>
                </a:lnSpc>
                <a:defRPr/>
              </a:pPr>
              <a:r>
                <a:rPr lang="en-US" sz="1200" dirty="0">
                  <a:latin typeface="+mj-lt"/>
                </a:rPr>
                <a:t>Azure Data Lake Storage</a:t>
              </a:r>
            </a:p>
          </p:txBody>
        </p:sp>
        <p:sp>
          <p:nvSpPr>
            <p:cNvPr id="98" name="TextBox 97">
              <a:extLst>
                <a:ext uri="{FF2B5EF4-FFF2-40B4-BE49-F238E27FC236}">
                  <a16:creationId xmlns:a16="http://schemas.microsoft.com/office/drawing/2014/main" id="{362802C0-42DD-4AC1-BAA8-97B155B8E5BC}"/>
                </a:ext>
              </a:extLst>
            </p:cNvPr>
            <p:cNvSpPr txBox="1"/>
            <p:nvPr/>
          </p:nvSpPr>
          <p:spPr>
            <a:xfrm>
              <a:off x="6169238" y="5048544"/>
              <a:ext cx="2536655" cy="369332"/>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pic>
          <p:nvPicPr>
            <p:cNvPr id="16" name="Picture 15" descr="Arrow pointing from Store towards Model &amp; Serve">
              <a:extLst>
                <a:ext uri="{FF2B5EF4-FFF2-40B4-BE49-F238E27FC236}">
                  <a16:creationId xmlns:a16="http://schemas.microsoft.com/office/drawing/2014/main" id="{2510DB81-6E75-4674-A114-6B0D2D566F72}"/>
                </a:ext>
              </a:extLst>
            </p:cNvPr>
            <p:cNvPicPr>
              <a:picLocks noChangeAspect="1"/>
            </p:cNvPicPr>
            <p:nvPr/>
          </p:nvPicPr>
          <p:blipFill>
            <a:blip r:embed="rId9"/>
            <a:stretch>
              <a:fillRect/>
            </a:stretch>
          </p:blipFill>
          <p:spPr>
            <a:xfrm rot="16200000" flipV="1">
              <a:off x="6869746" y="3993137"/>
              <a:ext cx="413004" cy="413004"/>
            </a:xfrm>
            <a:prstGeom prst="rect">
              <a:avLst/>
            </a:prstGeom>
          </p:spPr>
        </p:pic>
      </p:grpSp>
    </p:spTree>
    <p:extLst>
      <p:ext uri="{BB962C8B-B14F-4D97-AF65-F5344CB8AC3E}">
        <p14:creationId xmlns:p14="http://schemas.microsoft.com/office/powerpoint/2010/main" val="337374420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Data Lake storage?</a:t>
            </a:r>
          </a:p>
        </p:txBody>
      </p:sp>
      <p:sp>
        <p:nvSpPr>
          <p:cNvPr id="27" name="Freeform: Shape 26">
            <a:extLst>
              <a:ext uri="{FF2B5EF4-FFF2-40B4-BE49-F238E27FC236}">
                <a16:creationId xmlns:a16="http://schemas.microsoft.com/office/drawing/2014/main" id="{647EE69D-27D6-4C7D-BA60-0187414EB4DB}"/>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28" name="Freeform: Shape 27">
            <a:extLst>
              <a:ext uri="{FF2B5EF4-FFF2-40B4-BE49-F238E27FC236}">
                <a16:creationId xmlns:a16="http://schemas.microsoft.com/office/drawing/2014/main" id="{B5E32E51-71DD-4566-B705-1002DF836FD9}"/>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29" name="Freeform: Shape 28">
            <a:extLst>
              <a:ext uri="{FF2B5EF4-FFF2-40B4-BE49-F238E27FC236}">
                <a16:creationId xmlns:a16="http://schemas.microsoft.com/office/drawing/2014/main" id="{99CD51FB-0416-4D63-B2C0-08019FE49CE4}"/>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30" name="Freeform: Shape 29">
            <a:extLst>
              <a:ext uri="{FF2B5EF4-FFF2-40B4-BE49-F238E27FC236}">
                <a16:creationId xmlns:a16="http://schemas.microsoft.com/office/drawing/2014/main" id="{A2027E7B-E275-4E60-B342-92E049552B9C}"/>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19" name="Rectangle 18">
            <a:extLst>
              <a:ext uri="{FF2B5EF4-FFF2-40B4-BE49-F238E27FC236}">
                <a16:creationId xmlns:a16="http://schemas.microsoft.com/office/drawing/2014/main" id="{6D78605D-08DC-48E7-877A-FB24F7F548FC}"/>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22" name="Graphic 21" descr="Azure Data Lake Storage icon">
            <a:extLst>
              <a:ext uri="{FF2B5EF4-FFF2-40B4-BE49-F238E27FC236}">
                <a16:creationId xmlns:a16="http://schemas.microsoft.com/office/drawing/2014/main" id="{533B5DC4-F39C-4E3E-8DD0-C9082B303D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560" b="8560"/>
          <a:stretch/>
        </p:blipFill>
        <p:spPr>
          <a:xfrm>
            <a:off x="3276200" y="2468377"/>
            <a:ext cx="481413" cy="398996"/>
          </a:xfrm>
          <a:prstGeom prst="rect">
            <a:avLst/>
          </a:prstGeom>
        </p:spPr>
      </p:pic>
      <p:sp>
        <p:nvSpPr>
          <p:cNvPr id="24" name="TextBox 23">
            <a:extLst>
              <a:ext uri="{FF2B5EF4-FFF2-40B4-BE49-F238E27FC236}">
                <a16:creationId xmlns:a16="http://schemas.microsoft.com/office/drawing/2014/main" id="{BB321BCD-99F0-48A1-B3DA-505A8AD650D5}"/>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23" name="TextBox 22">
            <a:extLst>
              <a:ext uri="{FF2B5EF4-FFF2-40B4-BE49-F238E27FC236}">
                <a16:creationId xmlns:a16="http://schemas.microsoft.com/office/drawing/2014/main" id="{2D4B3D15-2A51-4636-A9FB-1A92C2DD7635}"/>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60693052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66A229-CED9-4CA7-8A03-832054C62096}"/>
              </a:ext>
            </a:extLst>
          </p:cNvPr>
          <p:cNvSpPr>
            <a:spLocks noGrp="1"/>
          </p:cNvSpPr>
          <p:nvPr>
            <p:ph type="title"/>
          </p:nvPr>
        </p:nvSpPr>
        <p:spPr/>
        <p:txBody>
          <a:bodyPr/>
          <a:lstStyle/>
          <a:p>
            <a:r>
              <a:rPr lang="en-US" dirty="0"/>
              <a:t>What is Azure Databricks?</a:t>
            </a:r>
          </a:p>
        </p:txBody>
      </p:sp>
      <p:pic>
        <p:nvPicPr>
          <p:cNvPr id="54" name="Picture 53" descr="Icon of a screen with filled chart ">
            <a:extLst>
              <a:ext uri="{FF2B5EF4-FFF2-40B4-BE49-F238E27FC236}">
                <a16:creationId xmlns:a16="http://schemas.microsoft.com/office/drawing/2014/main" id="{830C9228-3321-447E-A51B-F2FCDD10B42F}"/>
              </a:ext>
            </a:extLst>
          </p:cNvPr>
          <p:cNvPicPr>
            <a:picLocks noChangeAspect="1"/>
          </p:cNvPicPr>
          <p:nvPr/>
        </p:nvPicPr>
        <p:blipFill>
          <a:blip r:embed="rId3"/>
          <a:stretch>
            <a:fillRect/>
          </a:stretch>
        </p:blipFill>
        <p:spPr>
          <a:xfrm>
            <a:off x="413995" y="1193007"/>
            <a:ext cx="681228" cy="681228"/>
          </a:xfrm>
          <a:prstGeom prst="rect">
            <a:avLst/>
          </a:prstGeom>
        </p:spPr>
      </p:pic>
      <p:sp>
        <p:nvSpPr>
          <p:cNvPr id="50" name="TextBox 49">
            <a:extLst>
              <a:ext uri="{FF2B5EF4-FFF2-40B4-BE49-F238E27FC236}">
                <a16:creationId xmlns:a16="http://schemas.microsoft.com/office/drawing/2014/main" id="{912E8F54-586A-4667-A643-787A4D6F34CF}"/>
              </a:ext>
            </a:extLst>
          </p:cNvPr>
          <p:cNvSpPr txBox="1">
            <a:spLocks/>
          </p:cNvSpPr>
          <p:nvPr/>
        </p:nvSpPr>
        <p:spPr>
          <a:xfrm>
            <a:off x="313982"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Apache Spark-based platform:</a:t>
            </a:r>
          </a:p>
          <a:p>
            <a:pPr>
              <a:spcBef>
                <a:spcPts val="300"/>
              </a:spcBef>
            </a:pPr>
            <a:r>
              <a:rPr lang="en-IN" sz="1350" spc="0" dirty="0">
                <a:latin typeface="+mn-lt"/>
              </a:rPr>
              <a:t>Simplifies the provisioning and collaboration of Apache Spark-based analytical solutions</a:t>
            </a:r>
            <a:endParaRPr lang="en-US" sz="1800" spc="0" dirty="0">
              <a:latin typeface="+mn-lt"/>
            </a:endParaRPr>
          </a:p>
        </p:txBody>
      </p:sp>
      <p:pic>
        <p:nvPicPr>
          <p:cNvPr id="56" name="Picture 55" descr="Icon of a lockpad">
            <a:extLst>
              <a:ext uri="{FF2B5EF4-FFF2-40B4-BE49-F238E27FC236}">
                <a16:creationId xmlns:a16="http://schemas.microsoft.com/office/drawing/2014/main" id="{0F8EB70A-02C2-47D5-A77B-51E81252ABC7}"/>
              </a:ext>
            </a:extLst>
          </p:cNvPr>
          <p:cNvPicPr>
            <a:picLocks noChangeAspect="1"/>
          </p:cNvPicPr>
          <p:nvPr/>
        </p:nvPicPr>
        <p:blipFill>
          <a:blip r:embed="rId4"/>
          <a:stretch>
            <a:fillRect/>
          </a:stretch>
        </p:blipFill>
        <p:spPr>
          <a:xfrm>
            <a:off x="3281085" y="1193007"/>
            <a:ext cx="680085" cy="681228"/>
          </a:xfrm>
          <a:prstGeom prst="rect">
            <a:avLst/>
          </a:prstGeom>
        </p:spPr>
      </p:pic>
      <p:sp>
        <p:nvSpPr>
          <p:cNvPr id="51" name="TextBox 50">
            <a:extLst>
              <a:ext uri="{FF2B5EF4-FFF2-40B4-BE49-F238E27FC236}">
                <a16:creationId xmlns:a16="http://schemas.microsoft.com/office/drawing/2014/main" id="{C6443705-19E3-4147-9C87-16A2A4E041A5}"/>
              </a:ext>
            </a:extLst>
          </p:cNvPr>
          <p:cNvSpPr txBox="1">
            <a:spLocks/>
          </p:cNvSpPr>
          <p:nvPr/>
        </p:nvSpPr>
        <p:spPr>
          <a:xfrm>
            <a:off x="3181072"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Enterprise Security:</a:t>
            </a:r>
          </a:p>
          <a:p>
            <a:pPr>
              <a:spcBef>
                <a:spcPts val="300"/>
              </a:spcBef>
            </a:pPr>
            <a:r>
              <a:rPr lang="en-US" sz="1350" spc="0" dirty="0">
                <a:latin typeface="+mn-lt"/>
              </a:rPr>
              <a:t>Utilizes the security capabilities</a:t>
            </a:r>
            <a:br>
              <a:rPr lang="en-US" sz="1350" spc="0" dirty="0">
                <a:latin typeface="+mn-lt"/>
              </a:rPr>
            </a:br>
            <a:r>
              <a:rPr lang="en-US" sz="1350" spc="0" dirty="0">
                <a:latin typeface="+mn-lt"/>
              </a:rPr>
              <a:t>of Azure</a:t>
            </a:r>
          </a:p>
        </p:txBody>
      </p:sp>
      <p:pic>
        <p:nvPicPr>
          <p:cNvPr id="58" name="Picture 57" descr="Icon of small circles connected by lines forming a big circle">
            <a:extLst>
              <a:ext uri="{FF2B5EF4-FFF2-40B4-BE49-F238E27FC236}">
                <a16:creationId xmlns:a16="http://schemas.microsoft.com/office/drawing/2014/main" id="{C2F9FEA0-1999-4783-9A86-48C6ADA29CDD}"/>
              </a:ext>
            </a:extLst>
          </p:cNvPr>
          <p:cNvPicPr>
            <a:picLocks noChangeAspect="1"/>
          </p:cNvPicPr>
          <p:nvPr/>
        </p:nvPicPr>
        <p:blipFill>
          <a:blip r:embed="rId5"/>
          <a:stretch>
            <a:fillRect/>
          </a:stretch>
        </p:blipFill>
        <p:spPr>
          <a:xfrm>
            <a:off x="6146795" y="1193007"/>
            <a:ext cx="681228" cy="681228"/>
          </a:xfrm>
          <a:prstGeom prst="rect">
            <a:avLst/>
          </a:prstGeom>
        </p:spPr>
      </p:pic>
      <p:sp>
        <p:nvSpPr>
          <p:cNvPr id="52" name="TextBox 51">
            <a:extLst>
              <a:ext uri="{FF2B5EF4-FFF2-40B4-BE49-F238E27FC236}">
                <a16:creationId xmlns:a16="http://schemas.microsoft.com/office/drawing/2014/main" id="{724E5797-F682-4C63-909B-F1F083A8D488}"/>
              </a:ext>
            </a:extLst>
          </p:cNvPr>
          <p:cNvSpPr txBox="1">
            <a:spLocks/>
          </p:cNvSpPr>
          <p:nvPr/>
        </p:nvSpPr>
        <p:spPr>
          <a:xfrm>
            <a:off x="6048163" y="1092994"/>
            <a:ext cx="2781512" cy="2081287"/>
          </a:xfrm>
          <a:custGeom>
            <a:avLst/>
            <a:gdLst>
              <a:gd name="connsiteX0" fmla="*/ 586581 w 3708682"/>
              <a:gd name="connsiteY0" fmla="*/ 133351 h 2775049"/>
              <a:gd name="connsiteX1" fmla="*/ 133350 w 3708682"/>
              <a:gd name="connsiteY1" fmla="*/ 586582 h 2775049"/>
              <a:gd name="connsiteX2" fmla="*/ 586581 w 3708682"/>
              <a:gd name="connsiteY2" fmla="*/ 1039813 h 2775049"/>
              <a:gd name="connsiteX3" fmla="*/ 1039812 w 3708682"/>
              <a:gd name="connsiteY3" fmla="*/ 586582 h 2775049"/>
              <a:gd name="connsiteX4" fmla="*/ 586581 w 3708682"/>
              <a:gd name="connsiteY4" fmla="*/ 133351 h 2775049"/>
              <a:gd name="connsiteX5" fmla="*/ 0 w 3708682"/>
              <a:gd name="connsiteY5" fmla="*/ 0 h 2775049"/>
              <a:gd name="connsiteX6" fmla="*/ 3708682 w 3708682"/>
              <a:gd name="connsiteY6" fmla="*/ 0 h 2775049"/>
              <a:gd name="connsiteX7" fmla="*/ 3708682 w 3708682"/>
              <a:gd name="connsiteY7" fmla="*/ 2775049 h 2775049"/>
              <a:gd name="connsiteX8" fmla="*/ 0 w 3708682"/>
              <a:gd name="connsiteY8" fmla="*/ 2775049 h 277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8682" h="2775049">
                <a:moveTo>
                  <a:pt x="586581" y="133351"/>
                </a:moveTo>
                <a:cubicBezTo>
                  <a:pt x="336268" y="133351"/>
                  <a:pt x="133350" y="336269"/>
                  <a:pt x="133350" y="586582"/>
                </a:cubicBezTo>
                <a:cubicBezTo>
                  <a:pt x="133350" y="836895"/>
                  <a:pt x="336268" y="1039813"/>
                  <a:pt x="586581" y="1039813"/>
                </a:cubicBezTo>
                <a:cubicBezTo>
                  <a:pt x="836894" y="1039813"/>
                  <a:pt x="1039812" y="836895"/>
                  <a:pt x="1039812" y="586582"/>
                </a:cubicBezTo>
                <a:cubicBezTo>
                  <a:pt x="1039812" y="336269"/>
                  <a:pt x="836894" y="133351"/>
                  <a:pt x="586581" y="133351"/>
                </a:cubicBezTo>
                <a:close/>
                <a:moveTo>
                  <a:pt x="0" y="0"/>
                </a:moveTo>
                <a:lnTo>
                  <a:pt x="3708682" y="0"/>
                </a:lnTo>
                <a:lnTo>
                  <a:pt x="3708682" y="2775049"/>
                </a:lnTo>
                <a:lnTo>
                  <a:pt x="0" y="2775049"/>
                </a:lnTo>
                <a:close/>
              </a:path>
            </a:pathLst>
          </a:custGeom>
          <a:solidFill>
            <a:schemeClr val="bg1">
              <a:lumMod val="95000"/>
            </a:schemeClr>
          </a:solidFill>
        </p:spPr>
        <p:txBody>
          <a:bodyPr wrap="square" lIns="102870" tIns="857250" rIns="102870" bIns="6858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spc="0" dirty="0"/>
              <a:t>Integration with Azure services:</a:t>
            </a:r>
          </a:p>
          <a:p>
            <a:pPr>
              <a:spcBef>
                <a:spcPts val="300"/>
              </a:spcBef>
            </a:pPr>
            <a:r>
              <a:rPr lang="en-US" sz="1350" spc="0" dirty="0">
                <a:latin typeface="+mn-lt"/>
              </a:rPr>
              <a:t>Can integrate with a variety of Azure data platform services and Power BI</a:t>
            </a:r>
          </a:p>
        </p:txBody>
      </p:sp>
    </p:spTree>
    <p:extLst>
      <p:ext uri="{BB962C8B-B14F-4D97-AF65-F5344CB8AC3E}">
        <p14:creationId xmlns:p14="http://schemas.microsoft.com/office/powerpoint/2010/main" val="17031241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Synapse Analytics?</a:t>
            </a:r>
          </a:p>
        </p:txBody>
      </p:sp>
      <p:pic>
        <p:nvPicPr>
          <p:cNvPr id="7" name="Picture 6" descr="Diagram showing the components of Azure Synapse Analytics. Synapse Studio, Synapse Pipelines, Synapse SQL pools, Synapse Spark pools, and Synapse Link">
            <a:extLst>
              <a:ext uri="{FF2B5EF4-FFF2-40B4-BE49-F238E27FC236}">
                <a16:creationId xmlns:a16="http://schemas.microsoft.com/office/drawing/2014/main" id="{AD4B9A69-D20D-439E-89BB-94733E69FE1E}"/>
              </a:ext>
            </a:extLst>
          </p:cNvPr>
          <p:cNvPicPr>
            <a:picLocks noChangeAspect="1"/>
          </p:cNvPicPr>
          <p:nvPr/>
        </p:nvPicPr>
        <p:blipFill rotWithShape="1">
          <a:blip r:embed="rId3"/>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53391294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Analysis Services?</a:t>
            </a:r>
          </a:p>
        </p:txBody>
      </p:sp>
      <p:pic>
        <p:nvPicPr>
          <p:cNvPr id="8" name="Picture 7" descr="Diagram showing Azure Analysis Services from Data source through visualization including Authentication">
            <a:extLst>
              <a:ext uri="{FF2B5EF4-FFF2-40B4-BE49-F238E27FC236}">
                <a16:creationId xmlns:a16="http://schemas.microsoft.com/office/drawing/2014/main" id="{0083E63A-45A2-4DA1-909C-F186C2C1A486}"/>
              </a:ext>
            </a:extLst>
          </p:cNvPr>
          <p:cNvPicPr>
            <a:picLocks noChangeAspect="1"/>
          </p:cNvPicPr>
          <p:nvPr/>
        </p:nvPicPr>
        <p:blipFill rotWithShape="1">
          <a:blip r:embed="rId3"/>
          <a:srcRect l="-11859" t="-181" r="-11859" b="-181"/>
          <a:stretch/>
        </p:blipFill>
        <p:spPr>
          <a:xfrm>
            <a:off x="317096"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8346699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What is Azure HDInsight?</a:t>
            </a:r>
          </a:p>
        </p:txBody>
      </p:sp>
      <p:pic>
        <p:nvPicPr>
          <p:cNvPr id="6" name="Picture 5" descr="Image showing the elements of Azure Databricks">
            <a:extLst>
              <a:ext uri="{FF2B5EF4-FFF2-40B4-BE49-F238E27FC236}">
                <a16:creationId xmlns:a16="http://schemas.microsoft.com/office/drawing/2014/main" id="{282D452F-0ECF-4BA4-8263-6162FEE53240}"/>
              </a:ext>
            </a:extLst>
          </p:cNvPr>
          <p:cNvPicPr>
            <a:picLocks noChangeAspect="1"/>
          </p:cNvPicPr>
          <p:nvPr/>
        </p:nvPicPr>
        <p:blipFill rotWithShape="1">
          <a:blip r:embed="rId3"/>
          <a:srcRect l="-89597" t="-3449" r="-89597" b="-3449"/>
          <a:stretch/>
        </p:blipFill>
        <p:spPr>
          <a:xfrm>
            <a:off x="317097" y="1106953"/>
            <a:ext cx="8509806" cy="303642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17746640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Describe data ingestion in Azure</a:t>
            </a:r>
          </a:p>
        </p:txBody>
      </p:sp>
      <p:grpSp>
        <p:nvGrpSpPr>
          <p:cNvPr id="492" name="Group 491">
            <a:extLst>
              <a:ext uri="{FF2B5EF4-FFF2-40B4-BE49-F238E27FC236}">
                <a16:creationId xmlns:a16="http://schemas.microsoft.com/office/drawing/2014/main" id="{5D841BBE-A227-4533-80D3-7C32638DA1E6}"/>
              </a:ext>
              <a:ext uri="{C183D7F6-B498-43B3-948B-1728B52AA6E4}">
                <adec:decorative xmlns:adec="http://schemas.microsoft.com/office/drawing/2017/decorative" val="1"/>
              </a:ext>
            </a:extLst>
          </p:cNvPr>
          <p:cNvGrpSpPr/>
          <p:nvPr/>
        </p:nvGrpSpPr>
        <p:grpSpPr>
          <a:xfrm>
            <a:off x="319818" y="1092994"/>
            <a:ext cx="2743200" cy="2774156"/>
            <a:chOff x="426424" y="2159000"/>
            <a:chExt cx="3657600" cy="3698875"/>
          </a:xfrm>
        </p:grpSpPr>
        <p:sp>
          <p:nvSpPr>
            <p:cNvPr id="308" name="TextBox 307">
              <a:extLst>
                <a:ext uri="{FF2B5EF4-FFF2-40B4-BE49-F238E27FC236}">
                  <a16:creationId xmlns:a16="http://schemas.microsoft.com/office/drawing/2014/main" id="{11243621-B3BF-4D6C-BF65-471C0EC5A82F}"/>
                </a:ext>
              </a:extLst>
            </p:cNvPr>
            <p:cNvSpPr txBox="1"/>
            <p:nvPr/>
          </p:nvSpPr>
          <p:spPr>
            <a:xfrm>
              <a:off x="426424"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p>
              <a:pPr defTabSz="685800">
                <a:lnSpc>
                  <a:spcPct val="90000"/>
                </a:lnSpc>
                <a:spcAft>
                  <a:spcPts val="441"/>
                </a:spcAft>
                <a:defRPr/>
              </a:pPr>
              <a:r>
                <a:rPr lang="en-US" kern="0" dirty="0">
                  <a:solidFill>
                    <a:schemeClr val="bg1"/>
                  </a:solidFill>
                  <a:latin typeface="+mj-lt"/>
                </a:rPr>
                <a:t>ADF</a:t>
              </a:r>
            </a:p>
          </p:txBody>
        </p:sp>
        <p:sp>
          <p:nvSpPr>
            <p:cNvPr id="168" name="Rectangle: Rounded Corners 303">
              <a:extLst>
                <a:ext uri="{FF2B5EF4-FFF2-40B4-BE49-F238E27FC236}">
                  <a16:creationId xmlns:a16="http://schemas.microsoft.com/office/drawing/2014/main" id="{FA6E72CE-C1E6-43FE-A585-4C54634EE45D}"/>
                </a:ext>
                <a:ext uri="{C183D7F6-B498-43B3-948B-1728B52AA6E4}">
                  <adec:decorative xmlns:adec="http://schemas.microsoft.com/office/drawing/2017/decorative" val="1"/>
                </a:ext>
              </a:extLst>
            </p:cNvPr>
            <p:cNvSpPr/>
            <p:nvPr/>
          </p:nvSpPr>
          <p:spPr bwMode="auto">
            <a:xfrm>
              <a:off x="426424"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descr="Series of 1's and 0's to represent flowing data">
              <a:extLst>
                <a:ext uri="{FF2B5EF4-FFF2-40B4-BE49-F238E27FC236}">
                  <a16:creationId xmlns:a16="http://schemas.microsoft.com/office/drawing/2014/main" id="{C1F498B8-DDE2-4FCE-A731-14074A0C9554}"/>
                </a:ext>
              </a:extLst>
            </p:cNvPr>
            <p:cNvPicPr>
              <a:picLocks noChangeAspect="1"/>
            </p:cNvPicPr>
            <p:nvPr/>
          </p:nvPicPr>
          <p:blipFill>
            <a:blip r:embed="rId3"/>
            <a:stretch>
              <a:fillRect/>
            </a:stretch>
          </p:blipFill>
          <p:spPr>
            <a:xfrm>
              <a:off x="581373" y="2896308"/>
              <a:ext cx="722376" cy="1726692"/>
            </a:xfrm>
            <a:prstGeom prst="rect">
              <a:avLst/>
            </a:prstGeom>
          </p:spPr>
        </p:pic>
        <p:pic>
          <p:nvPicPr>
            <p:cNvPr id="11" name="Picture 10" descr="Filter">
              <a:extLst>
                <a:ext uri="{FF2B5EF4-FFF2-40B4-BE49-F238E27FC236}">
                  <a16:creationId xmlns:a16="http://schemas.microsoft.com/office/drawing/2014/main" id="{ABD145F9-3178-41D5-A954-190F5B4FD349}"/>
                </a:ext>
              </a:extLst>
            </p:cNvPr>
            <p:cNvPicPr>
              <a:picLocks noChangeAspect="1"/>
            </p:cNvPicPr>
            <p:nvPr/>
          </p:nvPicPr>
          <p:blipFill>
            <a:blip r:embed="rId4"/>
            <a:stretch>
              <a:fillRect/>
            </a:stretch>
          </p:blipFill>
          <p:spPr>
            <a:xfrm>
              <a:off x="1435459" y="2932540"/>
              <a:ext cx="1184148" cy="1729740"/>
            </a:xfrm>
            <a:prstGeom prst="rect">
              <a:avLst/>
            </a:prstGeom>
          </p:spPr>
        </p:pic>
        <p:pic>
          <p:nvPicPr>
            <p:cNvPr id="35" name="Picture 34" descr="Icon of three gears with varying sizes">
              <a:extLst>
                <a:ext uri="{FF2B5EF4-FFF2-40B4-BE49-F238E27FC236}">
                  <a16:creationId xmlns:a16="http://schemas.microsoft.com/office/drawing/2014/main" id="{18D48665-81AC-4AAF-9827-74298BF0DBEF}"/>
                </a:ext>
              </a:extLst>
            </p:cNvPr>
            <p:cNvPicPr>
              <a:picLocks noChangeAspect="1"/>
            </p:cNvPicPr>
            <p:nvPr/>
          </p:nvPicPr>
          <p:blipFill>
            <a:blip r:embed="rId5"/>
            <a:stretch>
              <a:fillRect/>
            </a:stretch>
          </p:blipFill>
          <p:spPr>
            <a:xfrm>
              <a:off x="1530239" y="3500230"/>
              <a:ext cx="594360" cy="594360"/>
            </a:xfrm>
            <a:prstGeom prst="rect">
              <a:avLst/>
            </a:prstGeom>
          </p:spPr>
        </p:pic>
        <p:sp>
          <p:nvSpPr>
            <p:cNvPr id="164" name="Rectangle 163" descr="Icon of a square coming out of a filter">
              <a:extLst>
                <a:ext uri="{FF2B5EF4-FFF2-40B4-BE49-F238E27FC236}">
                  <a16:creationId xmlns:a16="http://schemas.microsoft.com/office/drawing/2014/main" id="{78171E14-1954-495E-951B-46F464AA522A}"/>
                </a:ext>
              </a:extLst>
            </p:cNvPr>
            <p:cNvSpPr/>
            <p:nvPr/>
          </p:nvSpPr>
          <p:spPr bwMode="auto">
            <a:xfrm rot="19800000">
              <a:off x="2712991" y="3801662"/>
              <a:ext cx="416521" cy="37425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endParaRPr>
            </a:p>
          </p:txBody>
        </p:sp>
        <p:pic>
          <p:nvPicPr>
            <p:cNvPr id="54" name="Picture 53" descr="Icon of a gear inside a square">
              <a:extLst>
                <a:ext uri="{FF2B5EF4-FFF2-40B4-BE49-F238E27FC236}">
                  <a16:creationId xmlns:a16="http://schemas.microsoft.com/office/drawing/2014/main" id="{BDF5FCC1-A82B-4F83-80EB-608303E825BC}"/>
                </a:ext>
              </a:extLst>
            </p:cNvPr>
            <p:cNvPicPr>
              <a:picLocks noChangeAspect="1"/>
            </p:cNvPicPr>
            <p:nvPr/>
          </p:nvPicPr>
          <p:blipFill>
            <a:blip r:embed="rId6"/>
            <a:stretch>
              <a:fillRect/>
            </a:stretch>
          </p:blipFill>
          <p:spPr>
            <a:xfrm>
              <a:off x="3448242" y="3986801"/>
              <a:ext cx="496823" cy="488784"/>
            </a:xfrm>
            <a:prstGeom prst="rect">
              <a:avLst/>
            </a:prstGeom>
          </p:spPr>
        </p:pic>
        <p:pic>
          <p:nvPicPr>
            <p:cNvPr id="480" name="Picture 479" descr="Icon of a gear inside a square">
              <a:extLst>
                <a:ext uri="{FF2B5EF4-FFF2-40B4-BE49-F238E27FC236}">
                  <a16:creationId xmlns:a16="http://schemas.microsoft.com/office/drawing/2014/main" id="{033D9071-01EB-43E6-BF5D-D709124932A6}"/>
                </a:ext>
              </a:extLst>
            </p:cNvPr>
            <p:cNvPicPr>
              <a:picLocks noChangeAspect="1"/>
            </p:cNvPicPr>
            <p:nvPr/>
          </p:nvPicPr>
          <p:blipFill>
            <a:blip r:embed="rId6"/>
            <a:stretch>
              <a:fillRect/>
            </a:stretch>
          </p:blipFill>
          <p:spPr>
            <a:xfrm>
              <a:off x="3448242" y="4539778"/>
              <a:ext cx="496823" cy="488784"/>
            </a:xfrm>
            <a:prstGeom prst="rect">
              <a:avLst/>
            </a:prstGeom>
          </p:spPr>
        </p:pic>
        <p:pic>
          <p:nvPicPr>
            <p:cNvPr id="481" name="Picture 480" descr="Icon of a gear inside a square">
              <a:extLst>
                <a:ext uri="{FF2B5EF4-FFF2-40B4-BE49-F238E27FC236}">
                  <a16:creationId xmlns:a16="http://schemas.microsoft.com/office/drawing/2014/main" id="{B5A2A905-5C8E-4675-8AFE-6B9CD12BB123}"/>
                </a:ext>
              </a:extLst>
            </p:cNvPr>
            <p:cNvPicPr>
              <a:picLocks noChangeAspect="1"/>
            </p:cNvPicPr>
            <p:nvPr/>
          </p:nvPicPr>
          <p:blipFill>
            <a:blip r:embed="rId6"/>
            <a:stretch>
              <a:fillRect/>
            </a:stretch>
          </p:blipFill>
          <p:spPr>
            <a:xfrm>
              <a:off x="2887713" y="4539778"/>
              <a:ext cx="496823" cy="488784"/>
            </a:xfrm>
            <a:prstGeom prst="rect">
              <a:avLst/>
            </a:prstGeom>
          </p:spPr>
        </p:pic>
        <p:sp>
          <p:nvSpPr>
            <p:cNvPr id="307" name="Rectangle 306">
              <a:extLst>
                <a:ext uri="{FF2B5EF4-FFF2-40B4-BE49-F238E27FC236}">
                  <a16:creationId xmlns:a16="http://schemas.microsoft.com/office/drawing/2014/main" id="{99A59761-53B7-48C9-84C8-E2800AB7D005}"/>
                </a:ext>
              </a:extLst>
            </p:cNvPr>
            <p:cNvSpPr/>
            <p:nvPr/>
          </p:nvSpPr>
          <p:spPr bwMode="auto">
            <a:xfrm>
              <a:off x="426424"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Heterogenous</a:t>
              </a:r>
            </a:p>
          </p:txBody>
        </p:sp>
      </p:grpSp>
      <p:grpSp>
        <p:nvGrpSpPr>
          <p:cNvPr id="493" name="Group 492">
            <a:extLst>
              <a:ext uri="{FF2B5EF4-FFF2-40B4-BE49-F238E27FC236}">
                <a16:creationId xmlns:a16="http://schemas.microsoft.com/office/drawing/2014/main" id="{D6D9CCBC-A920-4188-B219-EFED625EE110}"/>
              </a:ext>
              <a:ext uri="{C183D7F6-B498-43B3-948B-1728B52AA6E4}">
                <adec:decorative xmlns:adec="http://schemas.microsoft.com/office/drawing/2017/decorative" val="1"/>
              </a:ext>
            </a:extLst>
          </p:cNvPr>
          <p:cNvGrpSpPr/>
          <p:nvPr/>
        </p:nvGrpSpPr>
        <p:grpSpPr>
          <a:xfrm>
            <a:off x="3197168" y="1092994"/>
            <a:ext cx="2743200" cy="2774156"/>
            <a:chOff x="4262891" y="2159000"/>
            <a:chExt cx="3657600" cy="3698875"/>
          </a:xfrm>
        </p:grpSpPr>
        <p:sp>
          <p:nvSpPr>
            <p:cNvPr id="261" name="TextBox 260">
              <a:extLst>
                <a:ext uri="{FF2B5EF4-FFF2-40B4-BE49-F238E27FC236}">
                  <a16:creationId xmlns:a16="http://schemas.microsoft.com/office/drawing/2014/main" id="{1746C89C-B959-4C64-9707-6BD235D22C29}"/>
                </a:ext>
              </a:extLst>
            </p:cNvPr>
            <p:cNvSpPr txBox="1"/>
            <p:nvPr/>
          </p:nvSpPr>
          <p:spPr>
            <a:xfrm>
              <a:off x="4262891"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sz="1800" dirty="0"/>
                <a:t>PolyBase</a:t>
              </a:r>
            </a:p>
          </p:txBody>
        </p:sp>
        <p:sp>
          <p:nvSpPr>
            <p:cNvPr id="211" name="Rectangle: Rounded Corners 303">
              <a:extLst>
                <a:ext uri="{FF2B5EF4-FFF2-40B4-BE49-F238E27FC236}">
                  <a16:creationId xmlns:a16="http://schemas.microsoft.com/office/drawing/2014/main" id="{9A6CF1CE-15C2-4C49-949E-E6C50236C287}"/>
                </a:ext>
                <a:ext uri="{C183D7F6-B498-43B3-948B-1728B52AA6E4}">
                  <adec:decorative xmlns:adec="http://schemas.microsoft.com/office/drawing/2017/decorative" val="1"/>
                </a:ext>
              </a:extLst>
            </p:cNvPr>
            <p:cNvSpPr/>
            <p:nvPr/>
          </p:nvSpPr>
          <p:spPr bwMode="auto">
            <a:xfrm>
              <a:off x="4262891"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descr="Icon of a square">
              <a:extLst>
                <a:ext uri="{FF2B5EF4-FFF2-40B4-BE49-F238E27FC236}">
                  <a16:creationId xmlns:a16="http://schemas.microsoft.com/office/drawing/2014/main" id="{39C609F0-89A9-4CD9-8D28-89DCF32957C6}"/>
                </a:ext>
              </a:extLst>
            </p:cNvPr>
            <p:cNvSpPr/>
            <p:nvPr/>
          </p:nvSpPr>
          <p:spPr bwMode="auto">
            <a:xfrm>
              <a:off x="4935635" y="2944337"/>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53" name="Oval 252">
              <a:extLst>
                <a:ext uri="{FF2B5EF4-FFF2-40B4-BE49-F238E27FC236}">
                  <a16:creationId xmlns:a16="http://schemas.microsoft.com/office/drawing/2014/main" id="{FFC4FF1B-B2A6-4288-BA71-B04A6C66B9EC}"/>
                </a:ext>
              </a:extLst>
            </p:cNvPr>
            <p:cNvSpPr/>
            <p:nvPr/>
          </p:nvSpPr>
          <p:spPr bwMode="auto">
            <a:xfrm>
              <a:off x="5255197" y="2860845"/>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r>
                <a:rPr lang="en-US" sz="900" kern="0" dirty="0">
                  <a:latin typeface="+mj-lt"/>
                </a:rPr>
                <a:t>70</a:t>
              </a:r>
            </a:p>
          </p:txBody>
        </p:sp>
        <p:pic>
          <p:nvPicPr>
            <p:cNvPr id="25" name="Picture 24" descr="Icon of a 4 squares inter-connected by a line">
              <a:extLst>
                <a:ext uri="{FF2B5EF4-FFF2-40B4-BE49-F238E27FC236}">
                  <a16:creationId xmlns:a16="http://schemas.microsoft.com/office/drawing/2014/main" id="{8BECE7F0-73A2-4FDE-B7AF-4ABBA2E4296B}"/>
                </a:ext>
              </a:extLst>
            </p:cNvPr>
            <p:cNvPicPr>
              <a:picLocks noChangeAspect="1"/>
            </p:cNvPicPr>
            <p:nvPr/>
          </p:nvPicPr>
          <p:blipFill>
            <a:blip r:embed="rId7"/>
            <a:stretch>
              <a:fillRect/>
            </a:stretch>
          </p:blipFill>
          <p:spPr>
            <a:xfrm>
              <a:off x="4799674" y="3646179"/>
              <a:ext cx="742188" cy="731520"/>
            </a:xfrm>
            <a:prstGeom prst="rect">
              <a:avLst/>
            </a:prstGeom>
          </p:spPr>
        </p:pic>
        <p:sp>
          <p:nvSpPr>
            <p:cNvPr id="248" name="Oval 247">
              <a:extLst>
                <a:ext uri="{FF2B5EF4-FFF2-40B4-BE49-F238E27FC236}">
                  <a16:creationId xmlns:a16="http://schemas.microsoft.com/office/drawing/2014/main" id="{F1FDBBF5-5FA0-43D3-A5F6-55CAE2EB4863}"/>
                </a:ext>
              </a:extLst>
            </p:cNvPr>
            <p:cNvSpPr/>
            <p:nvPr/>
          </p:nvSpPr>
          <p:spPr bwMode="auto">
            <a:xfrm>
              <a:off x="5355599" y="3532521"/>
              <a:ext cx="307038" cy="308409"/>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r>
                <a:rPr lang="en-US" sz="900" kern="0" dirty="0">
                  <a:latin typeface="+mj-lt"/>
                </a:rPr>
                <a:t>100</a:t>
              </a:r>
            </a:p>
          </p:txBody>
        </p:sp>
        <p:sp>
          <p:nvSpPr>
            <p:cNvPr id="221" name="Rectangle 220">
              <a:extLst>
                <a:ext uri="{FF2B5EF4-FFF2-40B4-BE49-F238E27FC236}">
                  <a16:creationId xmlns:a16="http://schemas.microsoft.com/office/drawing/2014/main" id="{28F384B7-4285-476C-BD03-E65416A217C4}"/>
                </a:ext>
                <a:ext uri="{C183D7F6-B498-43B3-948B-1728B52AA6E4}">
                  <adec:decorative xmlns:adec="http://schemas.microsoft.com/office/drawing/2017/decorative" val="1"/>
                </a:ext>
              </a:extLst>
            </p:cNvPr>
            <p:cNvSpPr/>
            <p:nvPr/>
          </p:nvSpPr>
          <p:spPr bwMode="auto">
            <a:xfrm>
              <a:off x="4688528" y="3472066"/>
              <a:ext cx="1037565" cy="994711"/>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24" name="Rectangle 223" descr="Icon of a square">
              <a:extLst>
                <a:ext uri="{FF2B5EF4-FFF2-40B4-BE49-F238E27FC236}">
                  <a16:creationId xmlns:a16="http://schemas.microsoft.com/office/drawing/2014/main" id="{872C3BF4-E868-4501-A203-AEE98C599562}"/>
                </a:ext>
              </a:extLst>
            </p:cNvPr>
            <p:cNvSpPr/>
            <p:nvPr/>
          </p:nvSpPr>
          <p:spPr bwMode="auto">
            <a:xfrm>
              <a:off x="4935635" y="4646864"/>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sp>
          <p:nvSpPr>
            <p:cNvPr id="227" name="Oval 226">
              <a:extLst>
                <a:ext uri="{FF2B5EF4-FFF2-40B4-BE49-F238E27FC236}">
                  <a16:creationId xmlns:a16="http://schemas.microsoft.com/office/drawing/2014/main" id="{E289C64E-6FB7-403F-BECE-00797FFE330B}"/>
                </a:ext>
              </a:extLst>
            </p:cNvPr>
            <p:cNvSpPr/>
            <p:nvPr/>
          </p:nvSpPr>
          <p:spPr bwMode="auto">
            <a:xfrm>
              <a:off x="5255197" y="4525090"/>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a:defRPr/>
              </a:pPr>
              <a:r>
                <a:rPr lang="en-US" sz="900" kern="0" dirty="0">
                  <a:latin typeface="+mj-lt"/>
                </a:rPr>
                <a:t>80</a:t>
              </a:r>
            </a:p>
          </p:txBody>
        </p:sp>
        <p:cxnSp>
          <p:nvCxnSpPr>
            <p:cNvPr id="244" name="Connector: Elbow 182" descr="Arrow pointing right">
              <a:extLst>
                <a:ext uri="{FF2B5EF4-FFF2-40B4-BE49-F238E27FC236}">
                  <a16:creationId xmlns:a16="http://schemas.microsoft.com/office/drawing/2014/main" id="{D4BD43D7-5B8B-4DC2-AF48-6337237FEDD6}"/>
                </a:ext>
              </a:extLst>
            </p:cNvPr>
            <p:cNvCxnSpPr>
              <a:cxnSpLocks/>
              <a:stCxn id="221" idx="3"/>
            </p:cNvCxnSpPr>
            <p:nvPr/>
          </p:nvCxnSpPr>
          <p:spPr>
            <a:xfrm flipV="1">
              <a:off x="5726093" y="3285004"/>
              <a:ext cx="1271937" cy="684418"/>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3" name="Picture 482" descr="Icon of a gear inside a square">
              <a:extLst>
                <a:ext uri="{FF2B5EF4-FFF2-40B4-BE49-F238E27FC236}">
                  <a16:creationId xmlns:a16="http://schemas.microsoft.com/office/drawing/2014/main" id="{26A7DE5B-80F4-432F-8E1E-950154EE364F}"/>
                </a:ext>
              </a:extLst>
            </p:cNvPr>
            <p:cNvPicPr>
              <a:picLocks noChangeAspect="1"/>
            </p:cNvPicPr>
            <p:nvPr/>
          </p:nvPicPr>
          <p:blipFill>
            <a:blip r:embed="rId6"/>
            <a:stretch>
              <a:fillRect/>
            </a:stretch>
          </p:blipFill>
          <p:spPr>
            <a:xfrm>
              <a:off x="6998031" y="3055842"/>
              <a:ext cx="496823" cy="488784"/>
            </a:xfrm>
            <a:prstGeom prst="rect">
              <a:avLst/>
            </a:prstGeom>
          </p:spPr>
        </p:pic>
        <p:cxnSp>
          <p:nvCxnSpPr>
            <p:cNvPr id="409" name="Connector: Elbow 182" descr="Arrow pointing right">
              <a:extLst>
                <a:ext uri="{FF2B5EF4-FFF2-40B4-BE49-F238E27FC236}">
                  <a16:creationId xmlns:a16="http://schemas.microsoft.com/office/drawing/2014/main" id="{61D7B261-9E71-4082-84CB-08F077DA7D81}"/>
                </a:ext>
              </a:extLst>
            </p:cNvPr>
            <p:cNvCxnSpPr>
              <a:cxnSpLocks/>
              <a:stCxn id="221" idx="3"/>
            </p:cNvCxnSpPr>
            <p:nvPr/>
          </p:nvCxnSpPr>
          <p:spPr>
            <a:xfrm flipV="1">
              <a:off x="5726093" y="3969421"/>
              <a:ext cx="1271937" cy="1"/>
            </a:xfrm>
            <a:prstGeom prst="straightConnector1">
              <a:avLst/>
            </a:prstGeom>
            <a:noFill/>
            <a:ln w="19050" cap="flat" cmpd="sng" algn="ctr">
              <a:solidFill>
                <a:schemeClr val="bg1">
                  <a:lumMod val="65000"/>
                </a:schemeClr>
              </a:solidFill>
              <a:prstDash val="solid"/>
              <a:headEnd type="none" w="lg" len="med"/>
              <a:tailEnd type="triangle" w="lg" len="med"/>
            </a:ln>
            <a:effectLst/>
          </p:spPr>
        </p:cxnSp>
        <p:pic>
          <p:nvPicPr>
            <p:cNvPr id="484" name="Picture 483" descr="Icon of a gear inside a square">
              <a:extLst>
                <a:ext uri="{FF2B5EF4-FFF2-40B4-BE49-F238E27FC236}">
                  <a16:creationId xmlns:a16="http://schemas.microsoft.com/office/drawing/2014/main" id="{E0F347D8-71F9-4197-A6C1-67E4A0C3EAA7}"/>
                </a:ext>
              </a:extLst>
            </p:cNvPr>
            <p:cNvPicPr>
              <a:picLocks noChangeAspect="1"/>
            </p:cNvPicPr>
            <p:nvPr/>
          </p:nvPicPr>
          <p:blipFill>
            <a:blip r:embed="rId6"/>
            <a:stretch>
              <a:fillRect/>
            </a:stretch>
          </p:blipFill>
          <p:spPr>
            <a:xfrm>
              <a:off x="6998031" y="3732920"/>
              <a:ext cx="496823" cy="488784"/>
            </a:xfrm>
            <a:prstGeom prst="rect">
              <a:avLst/>
            </a:prstGeom>
          </p:spPr>
        </p:pic>
        <p:cxnSp>
          <p:nvCxnSpPr>
            <p:cNvPr id="408" name="Connector: Elbow 182" descr="Arrow pointing right">
              <a:extLst>
                <a:ext uri="{FF2B5EF4-FFF2-40B4-BE49-F238E27FC236}">
                  <a16:creationId xmlns:a16="http://schemas.microsoft.com/office/drawing/2014/main" id="{A650F051-B05C-4DAB-A449-EE1874B0F76F}"/>
                </a:ext>
              </a:extLst>
            </p:cNvPr>
            <p:cNvCxnSpPr>
              <a:cxnSpLocks/>
              <a:stCxn id="221" idx="3"/>
            </p:cNvCxnSpPr>
            <p:nvPr/>
          </p:nvCxnSpPr>
          <p:spPr>
            <a:xfrm>
              <a:off x="5726093" y="3969422"/>
              <a:ext cx="1271937" cy="684416"/>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2" name="Picture 481" descr="Icon of a gear inside a square">
              <a:extLst>
                <a:ext uri="{FF2B5EF4-FFF2-40B4-BE49-F238E27FC236}">
                  <a16:creationId xmlns:a16="http://schemas.microsoft.com/office/drawing/2014/main" id="{2B6466B2-F95F-4D07-A770-E21612579E94}"/>
                </a:ext>
              </a:extLst>
            </p:cNvPr>
            <p:cNvPicPr>
              <a:picLocks noChangeAspect="1"/>
            </p:cNvPicPr>
            <p:nvPr/>
          </p:nvPicPr>
          <p:blipFill>
            <a:blip r:embed="rId6"/>
            <a:stretch>
              <a:fillRect/>
            </a:stretch>
          </p:blipFill>
          <p:spPr>
            <a:xfrm>
              <a:off x="6998031" y="4409998"/>
              <a:ext cx="496823" cy="488784"/>
            </a:xfrm>
            <a:prstGeom prst="rect">
              <a:avLst/>
            </a:prstGeom>
          </p:spPr>
        </p:pic>
        <p:sp>
          <p:nvSpPr>
            <p:cNvPr id="260" name="Rectangle 259">
              <a:extLst>
                <a:ext uri="{FF2B5EF4-FFF2-40B4-BE49-F238E27FC236}">
                  <a16:creationId xmlns:a16="http://schemas.microsoft.com/office/drawing/2014/main" id="{47F9DB17-B1BF-4AEA-9FD3-E6C217DF6C9D}"/>
                </a:ext>
              </a:extLst>
            </p:cNvPr>
            <p:cNvSpPr/>
            <p:nvPr/>
          </p:nvSpPr>
          <p:spPr bwMode="auto">
            <a:xfrm>
              <a:off x="4262891"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File based</a:t>
              </a:r>
            </a:p>
          </p:txBody>
        </p:sp>
      </p:grpSp>
      <p:grpSp>
        <p:nvGrpSpPr>
          <p:cNvPr id="494" name="Group 493">
            <a:extLst>
              <a:ext uri="{FF2B5EF4-FFF2-40B4-BE49-F238E27FC236}">
                <a16:creationId xmlns:a16="http://schemas.microsoft.com/office/drawing/2014/main" id="{31AB8FF3-FBAB-4A1A-B0EE-EFB97A3F088A}"/>
              </a:ext>
              <a:ext uri="{C183D7F6-B498-43B3-948B-1728B52AA6E4}">
                <adec:decorative xmlns:adec="http://schemas.microsoft.com/office/drawing/2017/decorative" val="1"/>
              </a:ext>
            </a:extLst>
          </p:cNvPr>
          <p:cNvGrpSpPr/>
          <p:nvPr/>
        </p:nvGrpSpPr>
        <p:grpSpPr>
          <a:xfrm>
            <a:off x="6081035" y="1092994"/>
            <a:ext cx="2743200" cy="2774156"/>
            <a:chOff x="8108047" y="2159000"/>
            <a:chExt cx="3657600" cy="3698875"/>
          </a:xfrm>
        </p:grpSpPr>
        <p:sp>
          <p:nvSpPr>
            <p:cNvPr id="343" name="TextBox 342">
              <a:extLst>
                <a:ext uri="{FF2B5EF4-FFF2-40B4-BE49-F238E27FC236}">
                  <a16:creationId xmlns:a16="http://schemas.microsoft.com/office/drawing/2014/main" id="{EB423559-A35C-4E4A-A302-CFEF1446909B}"/>
                </a:ext>
              </a:extLst>
            </p:cNvPr>
            <p:cNvSpPr txBox="1"/>
            <p:nvPr/>
          </p:nvSpPr>
          <p:spPr>
            <a:xfrm>
              <a:off x="8108047" y="2159000"/>
              <a:ext cx="3657600" cy="517065"/>
            </a:xfrm>
            <a:prstGeom prst="rect">
              <a:avLst/>
            </a:prstGeom>
            <a:solidFill>
              <a:srgbClr val="243A5E"/>
            </a:solidFill>
            <a:ln w="19050">
              <a:solidFill>
                <a:srgbClr val="243A5E"/>
              </a:solidFill>
            </a:ln>
          </p:spPr>
          <p:txBody>
            <a:bodyPr wrap="square" lIns="102870" tIns="68580" rIns="102870" bIns="6858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sz="1800" dirty="0"/>
                <a:t>SSIS</a:t>
              </a:r>
            </a:p>
          </p:txBody>
        </p:sp>
        <p:sp>
          <p:nvSpPr>
            <p:cNvPr id="212" name="Rectangle: Rounded Corners 303">
              <a:extLst>
                <a:ext uri="{FF2B5EF4-FFF2-40B4-BE49-F238E27FC236}">
                  <a16:creationId xmlns:a16="http://schemas.microsoft.com/office/drawing/2014/main" id="{7E96B759-F7AD-4B3F-A501-DCD6E126E9CF}"/>
                </a:ext>
                <a:ext uri="{C183D7F6-B498-43B3-948B-1728B52AA6E4}">
                  <adec:decorative xmlns:adec="http://schemas.microsoft.com/office/drawing/2017/decorative" val="1"/>
                </a:ext>
              </a:extLst>
            </p:cNvPr>
            <p:cNvSpPr/>
            <p:nvPr/>
          </p:nvSpPr>
          <p:spPr bwMode="auto">
            <a:xfrm>
              <a:off x="8108047"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1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5" name="Picture 54" descr="Icon of four servers">
              <a:extLst>
                <a:ext uri="{FF2B5EF4-FFF2-40B4-BE49-F238E27FC236}">
                  <a16:creationId xmlns:a16="http://schemas.microsoft.com/office/drawing/2014/main" id="{AC425922-1B06-498C-AD9E-E476E1441376}"/>
                </a:ext>
              </a:extLst>
            </p:cNvPr>
            <p:cNvPicPr>
              <a:picLocks noChangeAspect="1"/>
            </p:cNvPicPr>
            <p:nvPr/>
          </p:nvPicPr>
          <p:blipFill>
            <a:blip r:embed="rId8"/>
            <a:stretch>
              <a:fillRect/>
            </a:stretch>
          </p:blipFill>
          <p:spPr>
            <a:xfrm>
              <a:off x="8476416" y="2863022"/>
              <a:ext cx="766095" cy="719242"/>
            </a:xfrm>
            <a:prstGeom prst="rect">
              <a:avLst/>
            </a:prstGeom>
          </p:spPr>
        </p:pic>
        <p:sp>
          <p:nvSpPr>
            <p:cNvPr id="425" name="Arrow: Chevron 240" descr="Icon of a chevron pointing left ">
              <a:extLst>
                <a:ext uri="{FF2B5EF4-FFF2-40B4-BE49-F238E27FC236}">
                  <a16:creationId xmlns:a16="http://schemas.microsoft.com/office/drawing/2014/main" id="{708E2A82-D5CA-4904-B73A-0065B5BCEC01}"/>
                </a:ext>
              </a:extLst>
            </p:cNvPr>
            <p:cNvSpPr/>
            <p:nvPr/>
          </p:nvSpPr>
          <p:spPr bwMode="auto">
            <a:xfrm rot="10800000">
              <a:off x="9340737" y="3147548"/>
              <a:ext cx="74726" cy="150191"/>
            </a:xfrm>
            <a:prstGeom prst="chevron">
              <a:avLst>
                <a:gd name="adj" fmla="val 100000"/>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endParaRPr lang="en-US" sz="1500" kern="0" dirty="0">
                <a:solidFill>
                  <a:srgbClr val="505050"/>
                </a:solidFill>
                <a:latin typeface="Segoe UI Semilight"/>
              </a:endParaRPr>
            </a:p>
          </p:txBody>
        </p:sp>
        <p:cxnSp>
          <p:nvCxnSpPr>
            <p:cNvPr id="487" name="Connector: Elbow 182" descr="Arrow pointing right">
              <a:extLst>
                <a:ext uri="{FF2B5EF4-FFF2-40B4-BE49-F238E27FC236}">
                  <a16:creationId xmlns:a16="http://schemas.microsoft.com/office/drawing/2014/main" id="{9AFBBBBE-A124-4CDD-968F-97EE5FF6D8C7}"/>
                </a:ext>
              </a:extLst>
            </p:cNvPr>
            <p:cNvCxnSpPr>
              <a:cxnSpLocks/>
              <a:stCxn id="55" idx="2"/>
              <a:endCxn id="59" idx="1"/>
            </p:cNvCxnSpPr>
            <p:nvPr/>
          </p:nvCxnSpPr>
          <p:spPr>
            <a:xfrm rot="16200000" flipH="1">
              <a:off x="8921604" y="3520123"/>
              <a:ext cx="440982" cy="565263"/>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59" name="Picture 58" descr="Matrix of squares">
              <a:extLst>
                <a:ext uri="{FF2B5EF4-FFF2-40B4-BE49-F238E27FC236}">
                  <a16:creationId xmlns:a16="http://schemas.microsoft.com/office/drawing/2014/main" id="{6FBDF8C0-CD1E-49F5-8BD7-3E45C780F00F}"/>
                </a:ext>
              </a:extLst>
            </p:cNvPr>
            <p:cNvPicPr>
              <a:picLocks noChangeAspect="1"/>
            </p:cNvPicPr>
            <p:nvPr/>
          </p:nvPicPr>
          <p:blipFill>
            <a:blip r:embed="rId9"/>
            <a:stretch>
              <a:fillRect/>
            </a:stretch>
          </p:blipFill>
          <p:spPr>
            <a:xfrm>
              <a:off x="9424727" y="3558426"/>
              <a:ext cx="938784" cy="929640"/>
            </a:xfrm>
            <a:prstGeom prst="rect">
              <a:avLst/>
            </a:prstGeom>
          </p:spPr>
        </p:pic>
        <p:pic>
          <p:nvPicPr>
            <p:cNvPr id="62" name="Picture 61" descr="Icon of a 4 squares inter-connected by a line">
              <a:extLst>
                <a:ext uri="{FF2B5EF4-FFF2-40B4-BE49-F238E27FC236}">
                  <a16:creationId xmlns:a16="http://schemas.microsoft.com/office/drawing/2014/main" id="{16339967-2D5E-4FF2-9E89-34A8023D8ECB}"/>
                </a:ext>
              </a:extLst>
            </p:cNvPr>
            <p:cNvPicPr>
              <a:picLocks noChangeAspect="1"/>
            </p:cNvPicPr>
            <p:nvPr/>
          </p:nvPicPr>
          <p:blipFill>
            <a:blip r:embed="rId10"/>
            <a:stretch>
              <a:fillRect/>
            </a:stretch>
          </p:blipFill>
          <p:spPr>
            <a:xfrm>
              <a:off x="9761532" y="3895230"/>
              <a:ext cx="601980" cy="592836"/>
            </a:xfrm>
            <a:prstGeom prst="rect">
              <a:avLst/>
            </a:prstGeom>
          </p:spPr>
        </p:pic>
        <p:sp>
          <p:nvSpPr>
            <p:cNvPr id="462" name="Rectangle 461">
              <a:extLst>
                <a:ext uri="{FF2B5EF4-FFF2-40B4-BE49-F238E27FC236}">
                  <a16:creationId xmlns:a16="http://schemas.microsoft.com/office/drawing/2014/main" id="{293EA301-2BA3-4C20-A1BC-3E8E17ACEDCA}"/>
                </a:ext>
                <a:ext uri="{C183D7F6-B498-43B3-948B-1728B52AA6E4}">
                  <adec:decorative xmlns:adec="http://schemas.microsoft.com/office/drawing/2017/decorative" val="1"/>
                </a:ext>
              </a:extLst>
            </p:cNvPr>
            <p:cNvSpPr/>
            <p:nvPr/>
          </p:nvSpPr>
          <p:spPr bwMode="auto">
            <a:xfrm>
              <a:off x="9718176" y="3851456"/>
              <a:ext cx="700219" cy="688547"/>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en-US" sz="1500" kern="0" dirty="0">
                <a:solidFill>
                  <a:srgbClr val="505050"/>
                </a:solidFill>
                <a:latin typeface="Segoe UI Semilight"/>
              </a:endParaRPr>
            </a:p>
          </p:txBody>
        </p:sp>
        <p:cxnSp>
          <p:nvCxnSpPr>
            <p:cNvPr id="489" name="Connector: Elbow 182" descr="Arrow pointing right">
              <a:extLst>
                <a:ext uri="{FF2B5EF4-FFF2-40B4-BE49-F238E27FC236}">
                  <a16:creationId xmlns:a16="http://schemas.microsoft.com/office/drawing/2014/main" id="{E88ED8BE-DFBA-4BC8-B68B-52560C93308F}"/>
                </a:ext>
              </a:extLst>
            </p:cNvPr>
            <p:cNvCxnSpPr>
              <a:cxnSpLocks/>
              <a:stCxn id="462" idx="2"/>
              <a:endCxn id="485" idx="1"/>
            </p:cNvCxnSpPr>
            <p:nvPr/>
          </p:nvCxnSpPr>
          <p:spPr>
            <a:xfrm rot="16200000" flipH="1">
              <a:off x="10352521" y="4255768"/>
              <a:ext cx="275327" cy="843796"/>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485" name="Picture 484" descr="Icon of a gear inside a square">
              <a:extLst>
                <a:ext uri="{FF2B5EF4-FFF2-40B4-BE49-F238E27FC236}">
                  <a16:creationId xmlns:a16="http://schemas.microsoft.com/office/drawing/2014/main" id="{DFE3ADFF-8F5C-4D70-93C2-E873D8FC9A96}"/>
                </a:ext>
              </a:extLst>
            </p:cNvPr>
            <p:cNvPicPr>
              <a:picLocks noChangeAspect="1"/>
            </p:cNvPicPr>
            <p:nvPr/>
          </p:nvPicPr>
          <p:blipFill>
            <a:blip r:embed="rId6"/>
            <a:stretch>
              <a:fillRect/>
            </a:stretch>
          </p:blipFill>
          <p:spPr>
            <a:xfrm>
              <a:off x="10912082" y="4570938"/>
              <a:ext cx="496823" cy="488784"/>
            </a:xfrm>
            <a:prstGeom prst="rect">
              <a:avLst/>
            </a:prstGeom>
          </p:spPr>
        </p:pic>
        <p:sp>
          <p:nvSpPr>
            <p:cNvPr id="342" name="Rectangle 341">
              <a:extLst>
                <a:ext uri="{FF2B5EF4-FFF2-40B4-BE49-F238E27FC236}">
                  <a16:creationId xmlns:a16="http://schemas.microsoft.com/office/drawing/2014/main" id="{BAB6A9E5-9EA7-4011-A55A-DEA1C2C0191D}"/>
                </a:ext>
              </a:extLst>
            </p:cNvPr>
            <p:cNvSpPr/>
            <p:nvPr/>
          </p:nvSpPr>
          <p:spPr bwMode="auto">
            <a:xfrm>
              <a:off x="8108047" y="5273137"/>
              <a:ext cx="3657600" cy="584738"/>
            </a:xfrm>
            <a:prstGeom prst="rect">
              <a:avLst/>
            </a:prstGeom>
            <a:solidFill>
              <a:schemeClr val="bg1">
                <a:lumMod val="95000"/>
              </a:schemeClr>
            </a:solidFill>
            <a:ln w="19050">
              <a:solidFill>
                <a:schemeClr val="bg1">
                  <a:lumMod val="95000"/>
                </a:schemeClr>
              </a:solidFill>
            </a:ln>
          </p:spPr>
          <p:txBody>
            <a:bodyPr wrap="square" lIns="102870" tIns="68580" rIns="102870" bIns="68580" rtlCol="0" anchor="ctr">
              <a:noAutofit/>
            </a:bodyPr>
            <a:lstStyle/>
            <a:p>
              <a:pPr defTabSz="685800">
                <a:lnSpc>
                  <a:spcPct val="90000"/>
                </a:lnSpc>
                <a:spcAft>
                  <a:spcPts val="441"/>
                </a:spcAft>
              </a:pPr>
              <a:r>
                <a:rPr lang="en-US" sz="1500" kern="0" dirty="0"/>
                <a:t>Heterogenous</a:t>
              </a:r>
            </a:p>
          </p:txBody>
        </p:sp>
      </p:grpSp>
    </p:spTree>
    <p:extLst>
      <p:ext uri="{BB962C8B-B14F-4D97-AF65-F5344CB8AC3E}">
        <p14:creationId xmlns:p14="http://schemas.microsoft.com/office/powerpoint/2010/main" val="260429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500"/>
                                        <p:tgtEl>
                                          <p:spTgt spid="4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4"/>
                                        </p:tgtEl>
                                        <p:attrNameLst>
                                          <p:attrName>style.visibility</p:attrName>
                                        </p:attrNameLst>
                                      </p:cBhvr>
                                      <p:to>
                                        <p:strVal val="visible"/>
                                      </p:to>
                                    </p:set>
                                    <p:animEffect transition="in" filter="fade">
                                      <p:cBhvr>
                                        <p:cTn id="1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 Different Kind of Training</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80 percent demo</a:t>
            </a:r>
          </a:p>
          <a:p>
            <a:pPr lvl="1"/>
            <a:r>
              <a:rPr lang="en-US" dirty="0"/>
              <a:t>Visual, case study approach</a:t>
            </a:r>
          </a:p>
          <a:p>
            <a:r>
              <a:rPr lang="en-US" dirty="0"/>
              <a:t>This is an expert certification, so we will move quickly and assume intermediate-level Azure skills</a:t>
            </a:r>
          </a:p>
          <a:p>
            <a:r>
              <a:rPr lang="en-US" dirty="0"/>
              <a:t>5-minute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876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Describe components of Azure Data Factory</a:t>
            </a:r>
          </a:p>
        </p:txBody>
      </p:sp>
      <p:sp>
        <p:nvSpPr>
          <p:cNvPr id="4" name="Rectangle 3">
            <a:extLst>
              <a:ext uri="{FF2B5EF4-FFF2-40B4-BE49-F238E27FC236}">
                <a16:creationId xmlns:a16="http://schemas.microsoft.com/office/drawing/2014/main" id="{61C662DB-59CA-4891-BCF5-DE04DE701383}"/>
              </a:ext>
              <a:ext uri="{C183D7F6-B498-43B3-948B-1728B52AA6E4}">
                <adec:decorative xmlns:adec="http://schemas.microsoft.com/office/drawing/2017/decorative" val="1"/>
              </a:ext>
            </a:extLst>
          </p:cNvPr>
          <p:cNvSpPr/>
          <p:nvPr/>
        </p:nvSpPr>
        <p:spPr bwMode="auto">
          <a:xfrm>
            <a:off x="317097" y="1106953"/>
            <a:ext cx="8509806" cy="3036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2E5DA0D-08CD-4A34-B82F-3938843CAC52}"/>
              </a:ext>
            </a:extLst>
          </p:cNvPr>
          <p:cNvSpPr txBox="1"/>
          <p:nvPr/>
        </p:nvSpPr>
        <p:spPr>
          <a:xfrm>
            <a:off x="725071" y="1207163"/>
            <a:ext cx="1115690" cy="230832"/>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500" dirty="0">
                <a:solidFill>
                  <a:srgbClr val="0078D7"/>
                </a:solidFill>
                <a:latin typeface="+mj-lt"/>
                <a:cs typeface="Segoe UI" panose="020B0502040204020203" pitchFamily="34" charset="0"/>
              </a:rPr>
              <a:t>Linked Service</a:t>
            </a:r>
          </a:p>
        </p:txBody>
      </p:sp>
      <p:sp>
        <p:nvSpPr>
          <p:cNvPr id="37" name="Rectangle 36" descr="A box that contains the Data Lake Store icon, and the Azure Databricks icon">
            <a:extLst>
              <a:ext uri="{FF2B5EF4-FFF2-40B4-BE49-F238E27FC236}">
                <a16:creationId xmlns:a16="http://schemas.microsoft.com/office/drawing/2014/main" id="{2F9B53AD-DD6C-4FF5-AC38-C76E9C1A2C79}"/>
              </a:ext>
            </a:extLst>
          </p:cNvPr>
          <p:cNvSpPr/>
          <p:nvPr/>
        </p:nvSpPr>
        <p:spPr bwMode="auto">
          <a:xfrm>
            <a:off x="496718" y="1518564"/>
            <a:ext cx="1572398" cy="25179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descr="Data Lake Store&#10;">
            <a:extLst>
              <a:ext uri="{FF2B5EF4-FFF2-40B4-BE49-F238E27FC236}">
                <a16:creationId xmlns:a16="http://schemas.microsoft.com/office/drawing/2014/main" id="{BC490E4D-56FC-48C2-B33B-D94178B2BF1A}"/>
              </a:ext>
            </a:extLst>
          </p:cNvPr>
          <p:cNvGrpSpPr/>
          <p:nvPr/>
        </p:nvGrpSpPr>
        <p:grpSpPr>
          <a:xfrm>
            <a:off x="749296" y="1621632"/>
            <a:ext cx="1067240" cy="1054065"/>
            <a:chOff x="876030" y="2276821"/>
            <a:chExt cx="1669050" cy="1648448"/>
          </a:xfrm>
        </p:grpSpPr>
        <p:pic>
          <p:nvPicPr>
            <p:cNvPr id="40" name="Picture 39" descr="The Azure Data Lake Store icon">
              <a:extLst>
                <a:ext uri="{FF2B5EF4-FFF2-40B4-BE49-F238E27FC236}">
                  <a16:creationId xmlns:a16="http://schemas.microsoft.com/office/drawing/2014/main" id="{D019BDEC-806A-4AB2-AD0C-8B7BE59133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sp>
          <p:nvSpPr>
            <p:cNvPr id="39" name="TextBox 38">
              <a:extLst>
                <a:ext uri="{FF2B5EF4-FFF2-40B4-BE49-F238E27FC236}">
                  <a16:creationId xmlns:a16="http://schemas.microsoft.com/office/drawing/2014/main" id="{FC2ED139-25A4-4760-B3F2-6F4813084EAC}"/>
                </a:ext>
              </a:extLst>
            </p:cNvPr>
            <p:cNvSpPr txBox="1"/>
            <p:nvPr/>
          </p:nvSpPr>
          <p:spPr>
            <a:xfrm>
              <a:off x="876030" y="3275473"/>
              <a:ext cx="1669050" cy="649796"/>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350" dirty="0">
                  <a:solidFill>
                    <a:srgbClr val="000000"/>
                  </a:solidFill>
                  <a:latin typeface="+mj-lt"/>
                  <a:cs typeface="Segoe UI" panose="020B0502040204020203" pitchFamily="34" charset="0"/>
                </a:rPr>
                <a:t>Data</a:t>
              </a:r>
              <a:br>
                <a:rPr lang="en-US" sz="1350" dirty="0">
                  <a:solidFill>
                    <a:srgbClr val="000000"/>
                  </a:solidFill>
                  <a:latin typeface="+mj-lt"/>
                  <a:cs typeface="Segoe UI" panose="020B0502040204020203" pitchFamily="34" charset="0"/>
                </a:rPr>
              </a:br>
              <a:r>
                <a:rPr lang="en-US" sz="1350" dirty="0">
                  <a:solidFill>
                    <a:srgbClr val="000000"/>
                  </a:solidFill>
                  <a:latin typeface="+mj-lt"/>
                  <a:cs typeface="Segoe UI" panose="020B0502040204020203" pitchFamily="34" charset="0"/>
                </a:rPr>
                <a:t>Lake Store</a:t>
              </a:r>
            </a:p>
          </p:txBody>
        </p:sp>
      </p:grpSp>
      <p:grpSp>
        <p:nvGrpSpPr>
          <p:cNvPr id="41" name="Group 40" descr="Azure Databricks&#10;">
            <a:extLst>
              <a:ext uri="{FF2B5EF4-FFF2-40B4-BE49-F238E27FC236}">
                <a16:creationId xmlns:a16="http://schemas.microsoft.com/office/drawing/2014/main" id="{03AF55B9-0043-44CC-990B-C039D314FCE3}"/>
              </a:ext>
            </a:extLst>
          </p:cNvPr>
          <p:cNvGrpSpPr/>
          <p:nvPr/>
        </p:nvGrpSpPr>
        <p:grpSpPr>
          <a:xfrm>
            <a:off x="712384" y="2899142"/>
            <a:ext cx="1141064" cy="1043975"/>
            <a:chOff x="818303" y="4251099"/>
            <a:chExt cx="1784504" cy="1632670"/>
          </a:xfrm>
        </p:grpSpPr>
        <p:pic>
          <p:nvPicPr>
            <p:cNvPr id="43" name="Picture 42" descr="The Azure Databricks icon">
              <a:extLst>
                <a:ext uri="{FF2B5EF4-FFF2-40B4-BE49-F238E27FC236}">
                  <a16:creationId xmlns:a16="http://schemas.microsoft.com/office/drawing/2014/main" id="{2EABCAB3-AB98-440F-B5C0-64C200C6F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sp>
          <p:nvSpPr>
            <p:cNvPr id="42" name="Rectangle 41">
              <a:extLst>
                <a:ext uri="{FF2B5EF4-FFF2-40B4-BE49-F238E27FC236}">
                  <a16:creationId xmlns:a16="http://schemas.microsoft.com/office/drawing/2014/main" id="{A3AD2A75-4660-423E-B127-2D34E90A9D88}"/>
                </a:ext>
              </a:extLst>
            </p:cNvPr>
            <p:cNvSpPr/>
            <p:nvPr/>
          </p:nvSpPr>
          <p:spPr>
            <a:xfrm>
              <a:off x="818303" y="5233973"/>
              <a:ext cx="1784504" cy="649796"/>
            </a:xfrm>
            <a:prstGeom prst="rect">
              <a:avLst/>
            </a:prstGeom>
          </p:spPr>
          <p:txBody>
            <a:bodyPr wrap="square" lIns="0" tIns="0" rIns="0" bIns="0" anchor="t" anchorCtr="0">
              <a:spAutoFit/>
            </a:bodyPr>
            <a:lstStyle/>
            <a:p>
              <a:pPr algn="ctr" defTabSz="713230">
                <a:defRPr/>
              </a:pPr>
              <a:r>
                <a:rPr lang="en-US" sz="1350" kern="0" dirty="0">
                  <a:solidFill>
                    <a:srgbClr val="000000"/>
                  </a:solidFill>
                  <a:latin typeface="+mj-lt"/>
                  <a:ea typeface="MS PGothic" panose="020B0600070205080204" pitchFamily="34" charset="-128"/>
                  <a:cs typeface="Segoe UI" panose="020B0502040204020203" pitchFamily="34" charset="0"/>
                </a:rPr>
                <a:t>Azure</a:t>
              </a:r>
              <a:br>
                <a:rPr lang="en-US" sz="1350" kern="0" dirty="0">
                  <a:solidFill>
                    <a:srgbClr val="000000"/>
                  </a:solidFill>
                  <a:latin typeface="+mj-lt"/>
                  <a:ea typeface="MS PGothic" panose="020B0600070205080204" pitchFamily="34" charset="-128"/>
                  <a:cs typeface="Segoe UI" panose="020B0502040204020203" pitchFamily="34" charset="0"/>
                </a:rPr>
              </a:br>
              <a:r>
                <a:rPr lang="en-US" sz="1350" kern="0" dirty="0">
                  <a:solidFill>
                    <a:srgbClr val="000000"/>
                  </a:solidFill>
                  <a:latin typeface="+mj-lt"/>
                  <a:ea typeface="MS PGothic" panose="020B0600070205080204" pitchFamily="34" charset="-128"/>
                  <a:cs typeface="Segoe UI" panose="020B0502040204020203" pitchFamily="34" charset="0"/>
                </a:rPr>
                <a:t>Databricks</a:t>
              </a:r>
            </a:p>
          </p:txBody>
        </p:sp>
      </p:grpSp>
      <p:pic>
        <p:nvPicPr>
          <p:cNvPr id="47" name="Picture 46" descr="A series of 1's and 0's to represent flowing data">
            <a:extLst>
              <a:ext uri="{FF2B5EF4-FFF2-40B4-BE49-F238E27FC236}">
                <a16:creationId xmlns:a16="http://schemas.microsoft.com/office/drawing/2014/main" id="{AA2288A6-6E47-4F3F-B62A-E8B5B431D002}"/>
              </a:ext>
            </a:extLst>
          </p:cNvPr>
          <p:cNvPicPr>
            <a:picLocks noChangeAspect="1"/>
          </p:cNvPicPr>
          <p:nvPr/>
        </p:nvPicPr>
        <p:blipFill>
          <a:blip r:embed="rId5"/>
          <a:stretch>
            <a:fillRect/>
          </a:stretch>
        </p:blipFill>
        <p:spPr>
          <a:xfrm>
            <a:off x="2257790" y="1766887"/>
            <a:ext cx="1007660" cy="2191658"/>
          </a:xfrm>
          <a:prstGeom prst="rect">
            <a:avLst/>
          </a:prstGeom>
        </p:spPr>
      </p:pic>
      <p:sp>
        <p:nvSpPr>
          <p:cNvPr id="56" name="TextBox 55">
            <a:extLst>
              <a:ext uri="{FF2B5EF4-FFF2-40B4-BE49-F238E27FC236}">
                <a16:creationId xmlns:a16="http://schemas.microsoft.com/office/drawing/2014/main" id="{61EF2EC0-2709-4880-8C0E-0539FC1D2404}"/>
              </a:ext>
            </a:extLst>
          </p:cNvPr>
          <p:cNvSpPr txBox="1"/>
          <p:nvPr/>
        </p:nvSpPr>
        <p:spPr>
          <a:xfrm>
            <a:off x="3134988" y="2784698"/>
            <a:ext cx="132248" cy="238912"/>
          </a:xfrm>
          <a:prstGeom prst="rect">
            <a:avLst/>
          </a:prstGeom>
          <a:noFill/>
        </p:spPr>
        <p:txBody>
          <a:bodyPr wrap="square" lIns="0" tIns="0" rIns="0" bIns="0" rtlCol="0">
            <a:spAutoFit/>
          </a:bodyPr>
          <a:lstStyle/>
          <a:p>
            <a:pPr defTabSz="685800">
              <a:lnSpc>
                <a:spcPct val="90000"/>
              </a:lnSpc>
              <a:spcAft>
                <a:spcPts val="450"/>
              </a:spcAft>
              <a:defRPr/>
            </a:pPr>
            <a:r>
              <a:rPr lang="en-GB" sz="1725" dirty="0">
                <a:gradFill>
                  <a:gsLst>
                    <a:gs pos="2917">
                      <a:srgbClr val="000000"/>
                    </a:gs>
                    <a:gs pos="30000">
                      <a:srgbClr val="000000"/>
                    </a:gs>
                  </a:gsLst>
                  <a:lin ang="5400000" scaled="0"/>
                </a:gradFill>
                <a:latin typeface="+mj-lt"/>
              </a:rPr>
              <a:t>1</a:t>
            </a:r>
          </a:p>
        </p:txBody>
      </p:sp>
      <p:sp>
        <p:nvSpPr>
          <p:cNvPr id="48" name="TextBox 47">
            <a:extLst>
              <a:ext uri="{FF2B5EF4-FFF2-40B4-BE49-F238E27FC236}">
                <a16:creationId xmlns:a16="http://schemas.microsoft.com/office/drawing/2014/main" id="{075D07A4-9553-4E04-B1BF-B753F3B98F55}"/>
              </a:ext>
            </a:extLst>
          </p:cNvPr>
          <p:cNvSpPr txBox="1"/>
          <p:nvPr/>
        </p:nvSpPr>
        <p:spPr>
          <a:xfrm>
            <a:off x="4410239" y="3198802"/>
            <a:ext cx="924088" cy="265457"/>
          </a:xfrm>
          <a:prstGeom prst="rect">
            <a:avLst/>
          </a:prstGeom>
          <a:solidFill>
            <a:schemeClr val="bg1"/>
          </a:solidFill>
        </p:spPr>
        <p:txBody>
          <a:bodyPr wrap="square" lIns="0" tIns="3429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713230">
              <a:defRPr/>
            </a:pPr>
            <a:r>
              <a:rPr lang="en-US" sz="1500" dirty="0">
                <a:solidFill>
                  <a:srgbClr val="0078D7"/>
                </a:solidFill>
                <a:latin typeface="+mj-lt"/>
                <a:cs typeface="Segoe UI" panose="020B0502040204020203" pitchFamily="34" charset="0"/>
              </a:rPr>
              <a:t>Activities</a:t>
            </a:r>
          </a:p>
        </p:txBody>
      </p:sp>
      <p:sp>
        <p:nvSpPr>
          <p:cNvPr id="53" name="Graphic 15" descr="Filter">
            <a:extLst>
              <a:ext uri="{FF2B5EF4-FFF2-40B4-BE49-F238E27FC236}">
                <a16:creationId xmlns:a16="http://schemas.microsoft.com/office/drawing/2014/main" id="{7DBC6E09-7CEE-49F5-8BFE-DC3E043021DF}"/>
              </a:ext>
            </a:extLst>
          </p:cNvPr>
          <p:cNvSpPr/>
          <p:nvPr/>
        </p:nvSpPr>
        <p:spPr>
          <a:xfrm rot="16200000">
            <a:off x="3760715" y="1753970"/>
            <a:ext cx="2204562" cy="2204589"/>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sz="1350" dirty="0"/>
          </a:p>
        </p:txBody>
      </p:sp>
      <p:sp>
        <p:nvSpPr>
          <p:cNvPr id="52" name="TextBox 51">
            <a:extLst>
              <a:ext uri="{FF2B5EF4-FFF2-40B4-BE49-F238E27FC236}">
                <a16:creationId xmlns:a16="http://schemas.microsoft.com/office/drawing/2014/main" id="{B894C25E-0BDB-4A28-A482-D227CBB787CC}"/>
              </a:ext>
            </a:extLst>
          </p:cNvPr>
          <p:cNvSpPr txBox="1"/>
          <p:nvPr/>
        </p:nvSpPr>
        <p:spPr>
          <a:xfrm>
            <a:off x="4916906" y="2353901"/>
            <a:ext cx="628377" cy="230832"/>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sz="1500" dirty="0"/>
              <a:t>Pipeline</a:t>
            </a:r>
          </a:p>
        </p:txBody>
      </p:sp>
      <p:pic>
        <p:nvPicPr>
          <p:cNvPr id="50" name="Picture 49" descr="Icon of a gear">
            <a:extLst>
              <a:ext uri="{FF2B5EF4-FFF2-40B4-BE49-F238E27FC236}">
                <a16:creationId xmlns:a16="http://schemas.microsoft.com/office/drawing/2014/main" id="{1E53F53C-7ECF-496B-A9F4-EEDBBA28A4BD}"/>
              </a:ext>
            </a:extLst>
          </p:cNvPr>
          <p:cNvPicPr>
            <a:picLocks noChangeAspect="1"/>
          </p:cNvPicPr>
          <p:nvPr/>
        </p:nvPicPr>
        <p:blipFill>
          <a:blip r:embed="rId6"/>
          <a:stretch>
            <a:fillRect/>
          </a:stretch>
        </p:blipFill>
        <p:spPr>
          <a:xfrm>
            <a:off x="3785046" y="2434487"/>
            <a:ext cx="332513" cy="332513"/>
          </a:xfrm>
          <a:prstGeom prst="rect">
            <a:avLst/>
          </a:prstGeom>
        </p:spPr>
      </p:pic>
      <p:pic>
        <p:nvPicPr>
          <p:cNvPr id="51" name="Picture 50" descr="Icon of a gear">
            <a:extLst>
              <a:ext uri="{FF2B5EF4-FFF2-40B4-BE49-F238E27FC236}">
                <a16:creationId xmlns:a16="http://schemas.microsoft.com/office/drawing/2014/main" id="{FD44721B-EB89-4DD4-B1E1-83FABE1AC872}"/>
              </a:ext>
            </a:extLst>
          </p:cNvPr>
          <p:cNvPicPr>
            <a:picLocks noChangeAspect="1"/>
          </p:cNvPicPr>
          <p:nvPr/>
        </p:nvPicPr>
        <p:blipFill>
          <a:blip r:embed="rId6"/>
          <a:stretch>
            <a:fillRect/>
          </a:stretch>
        </p:blipFill>
        <p:spPr>
          <a:xfrm>
            <a:off x="3785046" y="2955981"/>
            <a:ext cx="332513" cy="332513"/>
          </a:xfrm>
          <a:prstGeom prst="rect">
            <a:avLst/>
          </a:prstGeom>
        </p:spPr>
      </p:pic>
      <p:pic>
        <p:nvPicPr>
          <p:cNvPr id="49" name="Picture 48" descr="Icon of a gear">
            <a:extLst>
              <a:ext uri="{FF2B5EF4-FFF2-40B4-BE49-F238E27FC236}">
                <a16:creationId xmlns:a16="http://schemas.microsoft.com/office/drawing/2014/main" id="{DA23CC81-1E52-4D53-8440-C06F6C1B28BE}"/>
              </a:ext>
            </a:extLst>
          </p:cNvPr>
          <p:cNvPicPr>
            <a:picLocks noChangeAspect="1"/>
          </p:cNvPicPr>
          <p:nvPr/>
        </p:nvPicPr>
        <p:blipFill>
          <a:blip r:embed="rId6"/>
          <a:stretch>
            <a:fillRect/>
          </a:stretch>
        </p:blipFill>
        <p:spPr>
          <a:xfrm>
            <a:off x="4192086" y="2659060"/>
            <a:ext cx="332513" cy="332513"/>
          </a:xfrm>
          <a:prstGeom prst="rect">
            <a:avLst/>
          </a:prstGeom>
        </p:spPr>
      </p:pic>
      <p:sp>
        <p:nvSpPr>
          <p:cNvPr id="54" name="TextBox 53">
            <a:extLst>
              <a:ext uri="{FF2B5EF4-FFF2-40B4-BE49-F238E27FC236}">
                <a16:creationId xmlns:a16="http://schemas.microsoft.com/office/drawing/2014/main" id="{0886C609-D65C-4961-9A94-C33C9F35EE1F}"/>
              </a:ext>
            </a:extLst>
          </p:cNvPr>
          <p:cNvSpPr txBox="1"/>
          <p:nvPr/>
        </p:nvSpPr>
        <p:spPr>
          <a:xfrm>
            <a:off x="3217501" y="1207163"/>
            <a:ext cx="623569" cy="230832"/>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sz="1500" dirty="0"/>
              <a:t>Triggers</a:t>
            </a:r>
          </a:p>
        </p:txBody>
      </p:sp>
      <p:pic>
        <p:nvPicPr>
          <p:cNvPr id="55" name="Graphic 54" descr="Refresh">
            <a:extLst>
              <a:ext uri="{FF2B5EF4-FFF2-40B4-BE49-F238E27FC236}">
                <a16:creationId xmlns:a16="http://schemas.microsoft.com/office/drawing/2014/main" id="{F5588C4A-3DA5-464B-B905-70C71DC915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68022" y="1462804"/>
            <a:ext cx="622832" cy="622832"/>
          </a:xfrm>
          <a:prstGeom prst="rect">
            <a:avLst/>
          </a:prstGeom>
        </p:spPr>
      </p:pic>
      <p:grpSp>
        <p:nvGrpSpPr>
          <p:cNvPr id="44" name="Group 43" descr="Dataset icon&#10;">
            <a:extLst>
              <a:ext uri="{FF2B5EF4-FFF2-40B4-BE49-F238E27FC236}">
                <a16:creationId xmlns:a16="http://schemas.microsoft.com/office/drawing/2014/main" id="{00DD8B39-BD8D-4FBB-871E-2C8E20487521}"/>
              </a:ext>
            </a:extLst>
          </p:cNvPr>
          <p:cNvGrpSpPr/>
          <p:nvPr/>
        </p:nvGrpSpPr>
        <p:grpSpPr>
          <a:xfrm>
            <a:off x="6075325" y="3023262"/>
            <a:ext cx="1079006" cy="1012847"/>
            <a:chOff x="8109734" y="4398626"/>
            <a:chExt cx="1920092" cy="1802362"/>
          </a:xfrm>
        </p:grpSpPr>
        <p:pic>
          <p:nvPicPr>
            <p:cNvPr id="45" name="Graphic 44" descr="Table">
              <a:extLst>
                <a:ext uri="{FF2B5EF4-FFF2-40B4-BE49-F238E27FC236}">
                  <a16:creationId xmlns:a16="http://schemas.microsoft.com/office/drawing/2014/main" id="{8BC836C0-3DBE-4832-BF7B-152A1309C42C}"/>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464" t="18505" r="5464" b="18505"/>
            <a:stretch/>
          </p:blipFill>
          <p:spPr>
            <a:xfrm>
              <a:off x="8109734" y="4398626"/>
              <a:ext cx="1920092" cy="1357840"/>
            </a:xfrm>
            <a:prstGeom prst="rect">
              <a:avLst/>
            </a:prstGeom>
          </p:spPr>
        </p:pic>
        <p:sp>
          <p:nvSpPr>
            <p:cNvPr id="46" name="TextBox 45">
              <a:extLst>
                <a:ext uri="{FF2B5EF4-FFF2-40B4-BE49-F238E27FC236}">
                  <a16:creationId xmlns:a16="http://schemas.microsoft.com/office/drawing/2014/main" id="{C23955A8-16ED-4274-8C9D-9B044971E9C8}"/>
                </a:ext>
              </a:extLst>
            </p:cNvPr>
            <p:cNvSpPr txBox="1"/>
            <p:nvPr/>
          </p:nvSpPr>
          <p:spPr>
            <a:xfrm>
              <a:off x="8534924" y="5728607"/>
              <a:ext cx="1069706" cy="472381"/>
            </a:xfrm>
            <a:prstGeom prst="rect">
              <a:avLst/>
            </a:prstGeom>
          </p:spPr>
          <p:txBody>
            <a:bodyPr wrap="none" lIns="0" tIns="3429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defRPr/>
              </a:pPr>
              <a:r>
                <a:rPr lang="en-US" sz="1500" dirty="0">
                  <a:solidFill>
                    <a:srgbClr val="0078D7"/>
                  </a:solidFill>
                  <a:latin typeface="+mj-lt"/>
                  <a:cs typeface="Segoe UI" panose="020B0502040204020203" pitchFamily="34" charset="0"/>
                </a:rPr>
                <a:t>Dataset</a:t>
              </a:r>
            </a:p>
          </p:txBody>
        </p:sp>
      </p:grpSp>
      <p:grpSp>
        <p:nvGrpSpPr>
          <p:cNvPr id="57" name="Group 56" descr="A circle representing ">
            <a:extLst>
              <a:ext uri="{FF2B5EF4-FFF2-40B4-BE49-F238E27FC236}">
                <a16:creationId xmlns:a16="http://schemas.microsoft.com/office/drawing/2014/main" id="{CFF8E827-27F4-4E7E-9AE1-B6DD073F5AEC}"/>
              </a:ext>
            </a:extLst>
          </p:cNvPr>
          <p:cNvGrpSpPr/>
          <p:nvPr/>
        </p:nvGrpSpPr>
        <p:grpSpPr>
          <a:xfrm>
            <a:off x="7018502" y="1199213"/>
            <a:ext cx="1628782" cy="477566"/>
            <a:chOff x="9227963" y="1523248"/>
            <a:chExt cx="2585300" cy="758021"/>
          </a:xfrm>
        </p:grpSpPr>
        <p:sp>
          <p:nvSpPr>
            <p:cNvPr id="58" name="Flowchart: Connector 57">
              <a:extLst>
                <a:ext uri="{FF2B5EF4-FFF2-40B4-BE49-F238E27FC236}">
                  <a16:creationId xmlns:a16="http://schemas.microsoft.com/office/drawing/2014/main" id="{3BC25633-1A7B-40E2-B89D-4E8BFE315474}"/>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defRPr/>
              </a:pPr>
              <a:r>
                <a:rPr lang="en-GB" b="1" dirty="0">
                  <a:solidFill>
                    <a:schemeClr val="bg1"/>
                  </a:solidFill>
                </a:rPr>
                <a:t>@</a:t>
              </a:r>
            </a:p>
          </p:txBody>
        </p:sp>
        <p:sp>
          <p:nvSpPr>
            <p:cNvPr id="59" name="TextBox 58">
              <a:extLst>
                <a:ext uri="{FF2B5EF4-FFF2-40B4-BE49-F238E27FC236}">
                  <a16:creationId xmlns:a16="http://schemas.microsoft.com/office/drawing/2014/main" id="{7F613C34-5C41-4BAB-964B-16DA1A57223F}"/>
                </a:ext>
              </a:extLst>
            </p:cNvPr>
            <p:cNvSpPr txBox="1"/>
            <p:nvPr/>
          </p:nvSpPr>
          <p:spPr>
            <a:xfrm>
              <a:off x="10144336" y="1680966"/>
              <a:ext cx="1668927" cy="421349"/>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Parameters</a:t>
              </a:r>
            </a:p>
          </p:txBody>
        </p:sp>
      </p:grpSp>
      <p:grpSp>
        <p:nvGrpSpPr>
          <p:cNvPr id="60" name="Group 59" descr="A circle representing Integration Runtime">
            <a:extLst>
              <a:ext uri="{FF2B5EF4-FFF2-40B4-BE49-F238E27FC236}">
                <a16:creationId xmlns:a16="http://schemas.microsoft.com/office/drawing/2014/main" id="{D7A78E8F-1A3B-4CB1-A8A6-602293FD7EE9}"/>
              </a:ext>
            </a:extLst>
          </p:cNvPr>
          <p:cNvGrpSpPr/>
          <p:nvPr/>
        </p:nvGrpSpPr>
        <p:grpSpPr>
          <a:xfrm>
            <a:off x="7019165" y="1834978"/>
            <a:ext cx="1628118" cy="496290"/>
            <a:chOff x="9227963" y="2143621"/>
            <a:chExt cx="2584247" cy="787741"/>
          </a:xfrm>
        </p:grpSpPr>
        <p:sp>
          <p:nvSpPr>
            <p:cNvPr id="61" name="Flowchart: Connector 60">
              <a:extLst>
                <a:ext uri="{FF2B5EF4-FFF2-40B4-BE49-F238E27FC236}">
                  <a16:creationId xmlns:a16="http://schemas.microsoft.com/office/drawing/2014/main" id="{416D5814-4206-475A-8504-42C778E94D88}"/>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pPr>
              <a:r>
                <a:rPr lang="en-GB" b="1" dirty="0">
                  <a:solidFill>
                    <a:schemeClr val="bg1"/>
                  </a:solidFill>
                </a:rPr>
                <a:t>IR</a:t>
              </a:r>
            </a:p>
          </p:txBody>
        </p:sp>
        <p:sp>
          <p:nvSpPr>
            <p:cNvPr id="62" name="TextBox 61">
              <a:extLst>
                <a:ext uri="{FF2B5EF4-FFF2-40B4-BE49-F238E27FC236}">
                  <a16:creationId xmlns:a16="http://schemas.microsoft.com/office/drawing/2014/main" id="{A51FBEB1-AAEE-4BFC-AF63-EFE72526302F}"/>
                </a:ext>
              </a:extLst>
            </p:cNvPr>
            <p:cNvSpPr txBox="1"/>
            <p:nvPr/>
          </p:nvSpPr>
          <p:spPr>
            <a:xfrm>
              <a:off x="10155398" y="2143621"/>
              <a:ext cx="1656812" cy="787741"/>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Integration</a:t>
              </a:r>
              <a:br>
                <a:rPr lang="en-US" sz="1500" dirty="0">
                  <a:solidFill>
                    <a:srgbClr val="0078D7"/>
                  </a:solidFill>
                  <a:latin typeface="+mj-lt"/>
                  <a:cs typeface="Segoe UI" panose="020B0502040204020203" pitchFamily="34" charset="0"/>
                </a:rPr>
              </a:br>
              <a:r>
                <a:rPr lang="en-US" sz="1500" dirty="0">
                  <a:solidFill>
                    <a:srgbClr val="0078D7"/>
                  </a:solidFill>
                  <a:latin typeface="+mj-lt"/>
                  <a:cs typeface="Segoe UI" panose="020B0502040204020203" pitchFamily="34" charset="0"/>
                </a:rPr>
                <a:t>Runtime</a:t>
              </a:r>
            </a:p>
          </p:txBody>
        </p:sp>
      </p:grpSp>
      <p:grpSp>
        <p:nvGrpSpPr>
          <p:cNvPr id="63" name="Group 62" descr="A circle representing ControlFlow&#10;">
            <a:extLst>
              <a:ext uri="{FF2B5EF4-FFF2-40B4-BE49-F238E27FC236}">
                <a16:creationId xmlns:a16="http://schemas.microsoft.com/office/drawing/2014/main" id="{AA78465A-8219-45EF-AD6B-D1FF16B04F7C}"/>
              </a:ext>
            </a:extLst>
          </p:cNvPr>
          <p:cNvGrpSpPr/>
          <p:nvPr/>
        </p:nvGrpSpPr>
        <p:grpSpPr>
          <a:xfrm>
            <a:off x="7018883" y="2480105"/>
            <a:ext cx="1536581" cy="496290"/>
            <a:chOff x="9219646" y="3063626"/>
            <a:chExt cx="2438954" cy="787741"/>
          </a:xfrm>
        </p:grpSpPr>
        <p:sp>
          <p:nvSpPr>
            <p:cNvPr id="64" name="Flowchart: Connector 63">
              <a:extLst>
                <a:ext uri="{FF2B5EF4-FFF2-40B4-BE49-F238E27FC236}">
                  <a16:creationId xmlns:a16="http://schemas.microsoft.com/office/drawing/2014/main" id="{6B518FE4-4F42-4DBB-B7B8-216D54C13008}"/>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lnSpc>
                  <a:spcPct val="90000"/>
                </a:lnSpc>
                <a:spcAft>
                  <a:spcPts val="450"/>
                </a:spcAft>
                <a:defRPr/>
              </a:pPr>
              <a:r>
                <a:rPr lang="en-GB" b="1" dirty="0">
                  <a:solidFill>
                    <a:srgbClr val="0078D7"/>
                  </a:solidFill>
                </a:rPr>
                <a:t>CF</a:t>
              </a:r>
            </a:p>
          </p:txBody>
        </p:sp>
        <p:sp>
          <p:nvSpPr>
            <p:cNvPr id="65" name="TextBox 64">
              <a:extLst>
                <a:ext uri="{FF2B5EF4-FFF2-40B4-BE49-F238E27FC236}">
                  <a16:creationId xmlns:a16="http://schemas.microsoft.com/office/drawing/2014/main" id="{0B661702-6C77-4344-AB8D-AB3ED336560E}"/>
                </a:ext>
              </a:extLst>
            </p:cNvPr>
            <p:cNvSpPr txBox="1"/>
            <p:nvPr/>
          </p:nvSpPr>
          <p:spPr>
            <a:xfrm>
              <a:off x="10142389" y="3063626"/>
              <a:ext cx="1516211" cy="787741"/>
            </a:xfrm>
            <a:prstGeom prst="rect">
              <a:avLst/>
            </a:prstGeom>
          </p:spPr>
          <p:txBody>
            <a:bodyPr wrap="square" lIns="0" tIns="3429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sz="1500" dirty="0">
                  <a:solidFill>
                    <a:srgbClr val="0078D7"/>
                  </a:solidFill>
                  <a:latin typeface="+mj-lt"/>
                  <a:cs typeface="Segoe UI" panose="020B0502040204020203" pitchFamily="34" charset="0"/>
                </a:rPr>
                <a:t>Control</a:t>
              </a:r>
              <a:br>
                <a:rPr lang="en-US" sz="1500" dirty="0">
                  <a:solidFill>
                    <a:srgbClr val="0078D7"/>
                  </a:solidFill>
                  <a:latin typeface="+mj-lt"/>
                  <a:cs typeface="Segoe UI" panose="020B0502040204020203" pitchFamily="34" charset="0"/>
                </a:rPr>
              </a:br>
              <a:r>
                <a:rPr lang="en-US" sz="1500" dirty="0">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528334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childTnLst>
                          </p:cTn>
                        </p:par>
                        <p:par>
                          <p:cTn id="31" fill="hold">
                            <p:stCondLst>
                              <p:cond delay="500"/>
                            </p:stCondLst>
                            <p:childTnLst>
                              <p:par>
                                <p:cTn id="32" presetID="10" presetClass="entr" presetSubtype="0" fill="hold" grpId="1"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8" presetClass="emph" presetSubtype="0" fill="hold" nodeType="withEffect">
                                  <p:stCondLst>
                                    <p:cond delay="0"/>
                                  </p:stCondLst>
                                  <p:childTnLst>
                                    <p:animRot by="21600000">
                                      <p:cBhvr>
                                        <p:cTn id="46" dur="2000" fill="hold"/>
                                        <p:tgtEl>
                                          <p:spTgt spid="49"/>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48"/>
                                        </p:tgtEl>
                                      </p:cBhvr>
                                    </p:animEffect>
                                    <p:set>
                                      <p:cBhvr>
                                        <p:cTn id="51" dur="1" fill="hold">
                                          <p:stCondLst>
                                            <p:cond delay="499"/>
                                          </p:stCondLst>
                                        </p:cTn>
                                        <p:tgtEl>
                                          <p:spTgt spid="4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8" presetClass="emph" presetSubtype="0" fill="hold" nodeType="withEffect">
                                  <p:stCondLst>
                                    <p:cond delay="0"/>
                                  </p:stCondLst>
                                  <p:childTnLst>
                                    <p:animRot by="21600000">
                                      <p:cBhvr>
                                        <p:cTn id="82" dur="2000" fill="hold"/>
                                        <p:tgtEl>
                                          <p:spTgt spid="55"/>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50" presetClass="path" presetSubtype="0" accel="50000" decel="50000" fill="hold" grpId="0" nodeType="clickEffect">
                                  <p:stCondLst>
                                    <p:cond delay="0"/>
                                  </p:stCondLst>
                                  <p:childTnLst>
                                    <p:animMotion origin="layout" path="M 5.55112E-17 -3.33333E-6 L 0.18854 -3.33333E-6 C 0.27305 -3.33333E-6 0.37721 0.02732 0.37721 0.04931 L 0.37721 0.09931 " pathEditMode="relative" rAng="0" ptsTypes="AAAA">
                                      <p:cBhvr>
                                        <p:cTn id="86" dur="2000" fill="hold"/>
                                        <p:tgtEl>
                                          <p:spTgt spid="56"/>
                                        </p:tgtEl>
                                        <p:attrNameLst>
                                          <p:attrName>ppt_x</p:attrName>
                                          <p:attrName>ppt_y</p:attrName>
                                        </p:attrNameLst>
                                      </p:cBhvr>
                                      <p:rCtr x="18854" y="495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fade">
                                      <p:cBhvr>
                                        <p:cTn id="10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56" grpId="0"/>
      <p:bldP spid="56" grpId="1"/>
      <p:bldP spid="48" grpId="0" animBg="1"/>
      <p:bldP spid="48" grpId="1" animBg="1"/>
      <p:bldP spid="53" grpId="0" animBg="1"/>
      <p:bldP spid="52"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38203190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8933785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2663138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6" name="Picture 5">
            <a:extLst>
              <a:ext uri="{FF2B5EF4-FFF2-40B4-BE49-F238E27FC236}">
                <a16:creationId xmlns:a16="http://schemas.microsoft.com/office/drawing/2014/main" id="{EF3176E8-185D-43F3-94A1-F48369DE9CDF}"/>
              </a:ext>
            </a:extLst>
          </p:cNvPr>
          <p:cNvPicPr>
            <a:picLocks noChangeAspect="1"/>
          </p:cNvPicPr>
          <p:nvPr/>
        </p:nvPicPr>
        <p:blipFill>
          <a:blip r:embed="rId2"/>
          <a:stretch>
            <a:fillRect/>
          </a:stretch>
        </p:blipFill>
        <p:spPr>
          <a:xfrm>
            <a:off x="1926167" y="647700"/>
            <a:ext cx="5291666" cy="3968750"/>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A105CF24-13AB-4662-B8C8-655B9623FB36}"/>
              </a:ext>
            </a:extLst>
          </p:cNvPr>
          <p:cNvPicPr>
            <a:picLocks noChangeAspect="1"/>
          </p:cNvPicPr>
          <p:nvPr/>
        </p:nvPicPr>
        <p:blipFill>
          <a:blip r:embed="rId2"/>
          <a:stretch>
            <a:fillRect/>
          </a:stretch>
        </p:blipFill>
        <p:spPr>
          <a:xfrm>
            <a:off x="1949960" y="568384"/>
            <a:ext cx="5244080" cy="4079816"/>
          </a:xfrm>
          <a:prstGeom prst="rect">
            <a:avLst/>
          </a:prstGeom>
        </p:spPr>
      </p:pic>
    </p:spTree>
    <p:extLst>
      <p:ext uri="{BB962C8B-B14F-4D97-AF65-F5344CB8AC3E}">
        <p14:creationId xmlns:p14="http://schemas.microsoft.com/office/powerpoint/2010/main" val="61777607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7530</TotalTime>
  <Words>3852</Words>
  <Application>Microsoft Macintosh PowerPoint</Application>
  <PresentationFormat>On-screen Show (16:9)</PresentationFormat>
  <Paragraphs>752</Paragraphs>
  <Slides>87</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87</vt:i4>
      </vt:variant>
    </vt:vector>
  </HeadingPairs>
  <TitlesOfParts>
    <vt:vector size="100" baseType="lpstr">
      <vt:lpstr>-apple-system</vt:lpstr>
      <vt:lpstr>Arial</vt:lpstr>
      <vt:lpstr>Calibri</vt:lpstr>
      <vt:lpstr>Consolas</vt:lpstr>
      <vt:lpstr>Gotham Medium</vt:lpstr>
      <vt:lpstr>Segoe UI</vt:lpstr>
      <vt:lpstr>Segoe UI Light</vt:lpstr>
      <vt:lpstr>Segoe UI Semibold</vt:lpstr>
      <vt:lpstr>Segoe UI Semilight</vt:lpstr>
      <vt:lpstr>Tahoma</vt:lpstr>
      <vt:lpstr>Times New Roman</vt:lpstr>
      <vt:lpstr>Wingdings</vt:lpstr>
      <vt:lpstr>Standard_LiveLessons_2017</vt:lpstr>
      <vt:lpstr>Exam DP-900: Microsoft Azure Data Fundamentals Crash Course</vt:lpstr>
      <vt:lpstr>Tim Warner</vt:lpstr>
      <vt:lpstr>Poll Question</vt:lpstr>
      <vt:lpstr>Session 1 of 2 Agenda</vt:lpstr>
      <vt:lpstr>Session 2 of 2 Agenda</vt:lpstr>
      <vt:lpstr>Course Materials</vt:lpstr>
      <vt:lpstr>A Different Kind of Training</vt:lpstr>
      <vt:lpstr>Session Recordings</vt:lpstr>
      <vt:lpstr>Session Recordings</vt:lpstr>
      <vt:lpstr>Session Recordings</vt:lpstr>
      <vt:lpstr>DP-900 Changes: January 27, 2021</vt:lpstr>
      <vt:lpstr> </vt:lpstr>
      <vt:lpstr>Thank you!</vt:lpstr>
      <vt:lpstr>Core Data Concepts</vt:lpstr>
      <vt:lpstr>Data Types</vt:lpstr>
      <vt:lpstr>Data Workload Types</vt:lpstr>
      <vt:lpstr>Data Processing Types</vt:lpstr>
      <vt:lpstr>Data Analytics</vt:lpstr>
      <vt:lpstr>Data Formats - JSON</vt:lpstr>
      <vt:lpstr>Query Tools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Relational Data</vt:lpstr>
      <vt:lpstr>Relational Database Use Cases</vt:lpstr>
      <vt:lpstr>Relational Database Tables</vt:lpstr>
      <vt:lpstr>ACID Principle</vt:lpstr>
      <vt:lpstr>Normalization</vt:lpstr>
      <vt:lpstr>Table Relationships</vt:lpstr>
      <vt:lpstr>Indexes</vt:lpstr>
      <vt:lpstr>Views</vt:lpstr>
      <vt:lpstr>SQL Statement Categories</vt:lpstr>
      <vt:lpstr>SQL DML Statements</vt:lpstr>
      <vt:lpstr>SELECT Statement</vt:lpstr>
      <vt:lpstr>INSERT Statement</vt:lpstr>
      <vt:lpstr>SQL DML Statements</vt:lpstr>
      <vt:lpstr>CREATE Statement</vt:lpstr>
      <vt:lpstr>Data Analytics</vt:lpstr>
      <vt:lpstr>Data Analytics -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 ingestion?</vt:lpstr>
      <vt:lpstr>What is data processing?</vt:lpstr>
      <vt:lpstr>What is ETL? </vt:lpstr>
      <vt:lpstr>What is ELT?  </vt:lpstr>
      <vt:lpstr>Explore data visualization</vt:lpstr>
      <vt:lpstr>Power BI</vt:lpstr>
      <vt:lpstr>Explore data analytics</vt:lpstr>
      <vt:lpstr>What is modern data warehousing?</vt:lpstr>
      <vt:lpstr>Combine batch and stream processing</vt:lpstr>
      <vt:lpstr>What is Azure Data Lake storage?</vt:lpstr>
      <vt:lpstr>What is Azure Databricks?</vt:lpstr>
      <vt:lpstr>What is Azure Synapse Analytics?</vt:lpstr>
      <vt:lpstr>What is Azure Analysis Services?</vt:lpstr>
      <vt:lpstr>What is Azure HDInsight?</vt:lpstr>
      <vt:lpstr>Describe data ingestion in Azure</vt:lpstr>
      <vt:lpstr>Describe components of Azure Data Factory</vt:lpstr>
      <vt:lpstr>Exam DP-900 Item Types </vt:lpstr>
      <vt:lpstr> Multiple Choice</vt:lpstr>
      <vt:lpstr>Repeated Scenario</vt:lpstr>
      <vt:lpstr> Select and Place</vt:lpstr>
      <vt:lpstr> Build List and Reorder</vt:lpstr>
      <vt:lpstr> Active Screen/Fill in the Blank</vt:lpstr>
      <vt:lpstr> Case Study</vt:lpstr>
      <vt:lpstr> Performance-Based Lab</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168</cp:revision>
  <dcterms:created xsi:type="dcterms:W3CDTF">2015-09-28T19:52:00Z</dcterms:created>
  <dcterms:modified xsi:type="dcterms:W3CDTF">2021-02-16T01:19:37Z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